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ileron Heavy" charset="1" panose="00000A00000000000000"/>
      <p:regular r:id="rId24"/>
    </p:embeddedFont>
    <p:embeddedFont>
      <p:font typeface="Maven Pro Bold" charset="1" panose="00000800000000000000"/>
      <p:regular r:id="rId25"/>
    </p:embeddedFont>
    <p:embeddedFont>
      <p:font typeface="Maven Pro" charset="1" panose="00000500000000000000"/>
      <p:regular r:id="rId26"/>
    </p:embeddedFont>
    <p:embeddedFont>
      <p:font typeface="Aileron Heavy Bold" charset="1" panose="00000A00000000000000"/>
      <p:regular r:id="rId27"/>
    </p:embeddedFont>
    <p:embeddedFont>
      <p:font typeface="Arial" charset="1" panose="020B0502020202020204"/>
      <p:regular r:id="rId28"/>
    </p:embeddedFont>
    <p:embeddedFont>
      <p:font typeface="Arial Bold" charset="1" panose="020B0802020202020204"/>
      <p:regular r:id="rId29"/>
    </p:embeddedFont>
    <p:embeddedFont>
      <p:font typeface="DejaVu Serif Bold" charset="1" panose="02060803050605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296392" y="678682"/>
            <a:ext cx="13313326" cy="2911983"/>
          </a:xfrm>
          <a:prstGeom prst="rect">
            <a:avLst/>
          </a:prstGeom>
        </p:spPr>
        <p:txBody>
          <a:bodyPr anchor="t" rtlCol="false" tIns="0" lIns="0" bIns="0" rIns="0">
            <a:spAutoFit/>
          </a:bodyPr>
          <a:lstStyle/>
          <a:p>
            <a:pPr algn="ctr">
              <a:lnSpc>
                <a:spcPts val="11520"/>
              </a:lnSpc>
            </a:pPr>
            <a:r>
              <a:rPr lang="en-US" sz="9600">
                <a:solidFill>
                  <a:srgbClr val="17161C"/>
                </a:solidFill>
                <a:latin typeface="Aileron Heavy"/>
                <a:ea typeface="Aileron Heavy"/>
                <a:cs typeface="Aileron Heavy"/>
                <a:sym typeface="Aileron Heavy"/>
              </a:rPr>
              <a:t>Stable Diffusion Model</a:t>
            </a:r>
          </a:p>
          <a:p>
            <a:pPr algn="ctr" marL="0" indent="0" lvl="0">
              <a:lnSpc>
                <a:spcPts val="11519"/>
              </a:lnSpc>
              <a:spcBef>
                <a:spcPct val="0"/>
              </a:spcBef>
            </a:pPr>
            <a:r>
              <a:rPr lang="en-US" sz="9599">
                <a:solidFill>
                  <a:srgbClr val="17161C"/>
                </a:solidFill>
                <a:latin typeface="Aileron Heavy"/>
                <a:ea typeface="Aileron Heavy"/>
                <a:cs typeface="Aileron Heavy"/>
                <a:sym typeface="Aileron Heavy"/>
              </a:rPr>
              <a:t>Text to Image</a:t>
            </a:r>
          </a:p>
        </p:txBody>
      </p:sp>
      <p:sp>
        <p:nvSpPr>
          <p:cNvPr name="TextBox 3" id="3"/>
          <p:cNvSpPr txBox="true"/>
          <p:nvPr/>
        </p:nvSpPr>
        <p:spPr>
          <a:xfrm rot="0">
            <a:off x="1028700" y="5850255"/>
            <a:ext cx="13313326" cy="4436745"/>
          </a:xfrm>
          <a:prstGeom prst="rect">
            <a:avLst/>
          </a:prstGeom>
        </p:spPr>
        <p:txBody>
          <a:bodyPr anchor="t" rtlCol="false" tIns="0" lIns="0" bIns="0" rIns="0">
            <a:spAutoFit/>
          </a:bodyPr>
          <a:lstStyle/>
          <a:p>
            <a:pPr algn="just">
              <a:lnSpc>
                <a:spcPts val="5880"/>
              </a:lnSpc>
            </a:pPr>
            <a:r>
              <a:rPr lang="en-US" sz="4200" b="true">
                <a:solidFill>
                  <a:srgbClr val="17161C"/>
                </a:solidFill>
                <a:latin typeface="Maven Pro Bold"/>
                <a:ea typeface="Maven Pro Bold"/>
                <a:cs typeface="Maven Pro Bold"/>
                <a:sym typeface="Maven Pro Bold"/>
              </a:rPr>
              <a:t>Thành viên:</a:t>
            </a:r>
          </a:p>
          <a:p>
            <a:pPr algn="just">
              <a:lnSpc>
                <a:spcPts val="5880"/>
              </a:lnSpc>
            </a:pPr>
            <a:r>
              <a:rPr lang="en-US" sz="4200">
                <a:solidFill>
                  <a:srgbClr val="17161C"/>
                </a:solidFill>
                <a:latin typeface="Maven Pro"/>
                <a:ea typeface="Maven Pro"/>
                <a:cs typeface="Maven Pro"/>
                <a:sym typeface="Maven Pro"/>
              </a:rPr>
              <a:t>21093411 - Hoàng Nghĩa Ái</a:t>
            </a:r>
          </a:p>
          <a:p>
            <a:pPr algn="just">
              <a:lnSpc>
                <a:spcPts val="5880"/>
              </a:lnSpc>
            </a:pPr>
            <a:r>
              <a:rPr lang="en-US" sz="4200">
                <a:solidFill>
                  <a:srgbClr val="17161C"/>
                </a:solidFill>
                <a:latin typeface="Maven Pro"/>
                <a:ea typeface="Maven Pro"/>
                <a:cs typeface="Maven Pro"/>
                <a:sym typeface="Maven Pro"/>
              </a:rPr>
              <a:t>21132701 - Nguyễn Việt Đức</a:t>
            </a:r>
          </a:p>
          <a:p>
            <a:pPr algn="just">
              <a:lnSpc>
                <a:spcPts val="5880"/>
              </a:lnSpc>
            </a:pPr>
            <a:r>
              <a:rPr lang="en-US" sz="4200">
                <a:solidFill>
                  <a:srgbClr val="17161C"/>
                </a:solidFill>
                <a:latin typeface="Maven Pro"/>
                <a:ea typeface="Maven Pro"/>
                <a:cs typeface="Maven Pro"/>
                <a:sym typeface="Maven Pro"/>
              </a:rPr>
              <a:t>21000461 - Nguyễn Anh Kiệt</a:t>
            </a:r>
          </a:p>
          <a:p>
            <a:pPr algn="just">
              <a:lnSpc>
                <a:spcPts val="5880"/>
              </a:lnSpc>
            </a:pPr>
          </a:p>
          <a:p>
            <a:pPr algn="ctr">
              <a:lnSpc>
                <a:spcPts val="5880"/>
              </a:lnSpc>
              <a:spcBef>
                <a:spcPct val="0"/>
              </a:spcBef>
            </a:pPr>
          </a:p>
        </p:txBody>
      </p:sp>
      <p:sp>
        <p:nvSpPr>
          <p:cNvPr name="TextBox 4" id="4"/>
          <p:cNvSpPr txBox="true"/>
          <p:nvPr/>
        </p:nvSpPr>
        <p:spPr>
          <a:xfrm rot="0">
            <a:off x="11961935" y="4543425"/>
            <a:ext cx="3751302" cy="1800225"/>
          </a:xfrm>
          <a:prstGeom prst="rect">
            <a:avLst/>
          </a:prstGeom>
        </p:spPr>
        <p:txBody>
          <a:bodyPr anchor="t" rtlCol="false" tIns="0" lIns="0" bIns="0" rIns="0">
            <a:spAutoFit/>
          </a:bodyPr>
          <a:lstStyle/>
          <a:p>
            <a:pPr algn="l">
              <a:lnSpc>
                <a:spcPts val="4799"/>
              </a:lnSpc>
              <a:spcBef>
                <a:spcPct val="0"/>
              </a:spcBef>
            </a:pPr>
            <a:r>
              <a:rPr lang="en-US" b="true" sz="3999">
                <a:solidFill>
                  <a:srgbClr val="17161C"/>
                </a:solidFill>
                <a:latin typeface="Maven Pro Bold"/>
                <a:ea typeface="Maven Pro Bold"/>
                <a:cs typeface="Maven Pro Bold"/>
                <a:sym typeface="Maven Pro Bold"/>
              </a:rPr>
              <a:t>Giảng viên : </a:t>
            </a:r>
          </a:p>
          <a:p>
            <a:pPr algn="l">
              <a:lnSpc>
                <a:spcPts val="4799"/>
              </a:lnSpc>
              <a:spcBef>
                <a:spcPct val="0"/>
              </a:spcBef>
            </a:pPr>
            <a:r>
              <a:rPr lang="en-US" b="true" sz="3999">
                <a:solidFill>
                  <a:srgbClr val="17161C"/>
                </a:solidFill>
                <a:latin typeface="Maven Pro Bold"/>
                <a:ea typeface="Maven Pro Bold"/>
                <a:cs typeface="Maven Pro Bold"/>
                <a:sym typeface="Maven Pro Bold"/>
              </a:rPr>
              <a:t>Vũ Đức Thịnh</a:t>
            </a:r>
          </a:p>
          <a:p>
            <a:pPr algn="l">
              <a:lnSpc>
                <a:spcPts val="4799"/>
              </a:lnSpc>
              <a:spcBef>
                <a:spcPct val="0"/>
              </a:spcBef>
            </a:pPr>
            <a:r>
              <a:rPr lang="en-US" b="true" sz="3999">
                <a:solidFill>
                  <a:srgbClr val="17161C"/>
                </a:solidFill>
                <a:latin typeface="Maven Pro Bold"/>
                <a:ea typeface="Maven Pro Bold"/>
                <a:cs typeface="Maven Pro Bold"/>
                <a:sym typeface="Maven Pro Bold"/>
              </a:rPr>
              <a:t>Trần Tấn Thành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286965" y="1963233"/>
            <a:ext cx="9972335" cy="2984594"/>
          </a:xfrm>
          <a:custGeom>
            <a:avLst/>
            <a:gdLst/>
            <a:ahLst/>
            <a:cxnLst/>
            <a:rect r="r" b="b" t="t" l="l"/>
            <a:pathLst>
              <a:path h="2984594" w="9972335">
                <a:moveTo>
                  <a:pt x="0" y="0"/>
                </a:moveTo>
                <a:lnTo>
                  <a:pt x="9972335" y="0"/>
                </a:lnTo>
                <a:lnTo>
                  <a:pt x="9972335" y="2984594"/>
                </a:lnTo>
                <a:lnTo>
                  <a:pt x="0" y="2984594"/>
                </a:lnTo>
                <a:lnTo>
                  <a:pt x="0" y="0"/>
                </a:lnTo>
                <a:close/>
              </a:path>
            </a:pathLst>
          </a:custGeom>
          <a:blipFill>
            <a:blip r:embed="rId2"/>
            <a:stretch>
              <a:fillRect l="-5628" t="0" r="-2586" b="0"/>
            </a:stretch>
          </a:blipFill>
        </p:spPr>
      </p:sp>
      <p:sp>
        <p:nvSpPr>
          <p:cNvPr name="Freeform 3" id="3"/>
          <p:cNvSpPr/>
          <p:nvPr/>
        </p:nvSpPr>
        <p:spPr>
          <a:xfrm flipH="false" flipV="false" rot="0">
            <a:off x="7286965" y="5143500"/>
            <a:ext cx="9972335" cy="4244687"/>
          </a:xfrm>
          <a:custGeom>
            <a:avLst/>
            <a:gdLst/>
            <a:ahLst/>
            <a:cxnLst/>
            <a:rect r="r" b="b" t="t" l="l"/>
            <a:pathLst>
              <a:path h="4244687" w="9972335">
                <a:moveTo>
                  <a:pt x="0" y="0"/>
                </a:moveTo>
                <a:lnTo>
                  <a:pt x="9972335" y="0"/>
                </a:lnTo>
                <a:lnTo>
                  <a:pt x="9972335" y="4244687"/>
                </a:lnTo>
                <a:lnTo>
                  <a:pt x="0" y="4244687"/>
                </a:lnTo>
                <a:lnTo>
                  <a:pt x="0" y="0"/>
                </a:lnTo>
                <a:close/>
              </a:path>
            </a:pathLst>
          </a:custGeom>
          <a:blipFill>
            <a:blip r:embed="rId3"/>
            <a:stretch>
              <a:fillRect l="0" t="0" r="-754" b="0"/>
            </a:stretch>
          </a:blipFill>
        </p:spPr>
      </p:sp>
      <p:sp>
        <p:nvSpPr>
          <p:cNvPr name="Freeform 4" id="4"/>
          <p:cNvSpPr/>
          <p:nvPr/>
        </p:nvSpPr>
        <p:spPr>
          <a:xfrm flipH="false" flipV="false" rot="0">
            <a:off x="13300663" y="1572021"/>
            <a:ext cx="3958637" cy="1958913"/>
          </a:xfrm>
          <a:custGeom>
            <a:avLst/>
            <a:gdLst/>
            <a:ahLst/>
            <a:cxnLst/>
            <a:rect r="r" b="b" t="t" l="l"/>
            <a:pathLst>
              <a:path h="1958913" w="3958637">
                <a:moveTo>
                  <a:pt x="0" y="0"/>
                </a:moveTo>
                <a:lnTo>
                  <a:pt x="3958637" y="0"/>
                </a:lnTo>
                <a:lnTo>
                  <a:pt x="3958637" y="1958913"/>
                </a:lnTo>
                <a:lnTo>
                  <a:pt x="0" y="1958913"/>
                </a:lnTo>
                <a:lnTo>
                  <a:pt x="0" y="0"/>
                </a:lnTo>
                <a:close/>
              </a:path>
            </a:pathLst>
          </a:custGeom>
          <a:blipFill>
            <a:blip r:embed="rId4"/>
            <a:stretch>
              <a:fillRect l="0" t="0" r="0" b="0"/>
            </a:stretch>
          </a:blipFill>
        </p:spPr>
      </p:sp>
      <p:sp>
        <p:nvSpPr>
          <p:cNvPr name="TextBox 5" id="5"/>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Xử lý ảnh</a:t>
            </a:r>
          </a:p>
        </p:txBody>
      </p:sp>
      <p:sp>
        <p:nvSpPr>
          <p:cNvPr name="TextBox 6" id="6"/>
          <p:cNvSpPr txBox="true"/>
          <p:nvPr/>
        </p:nvSpPr>
        <p:spPr>
          <a:xfrm rot="0">
            <a:off x="178590" y="2494327"/>
            <a:ext cx="6831847" cy="6200775"/>
          </a:xfrm>
          <a:prstGeom prst="rect">
            <a:avLst/>
          </a:prstGeom>
        </p:spPr>
        <p:txBody>
          <a:bodyPr anchor="t" rtlCol="false" tIns="0" lIns="0" bIns="0" rIns="0">
            <a:spAutoFit/>
          </a:bodyPr>
          <a:lstStyle/>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Thiết lập: Dùng torch, diffusers, peft, transformers, Pillow, chạy trên GPU P100 Kaggle (17.06 GB), bộ dữ liệu fashion_images (9998 ảnh).</a:t>
            </a:r>
          </a:p>
          <a:p>
            <a:pPr algn="l">
              <a:lnSpc>
                <a:spcPts val="3272"/>
              </a:lnSpc>
              <a:spcBef>
                <a:spcPct val="0"/>
              </a:spcBef>
            </a:pP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Tiền xử lý: Resize ảnh về 512x512 bằng torchvision.transforms, mã hóa thành latent space bằng AutoencoderKL</a:t>
            </a:r>
          </a:p>
          <a:p>
            <a:pPr algn="l">
              <a:lnSpc>
                <a:spcPts val="3272"/>
              </a:lnSpc>
              <a:spcBef>
                <a:spcPct val="0"/>
              </a:spcBef>
            </a:pP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Tăng cường dữ liệu: Dùng ImageEnhance để điều chỉnh độ sáng, tương phản; ImageFilter để làm mờ; xoay, lật ảnh bằng torchvision.transforms.functional.</a:t>
            </a:r>
          </a:p>
          <a:p>
            <a:pPr algn="l">
              <a:lnSpc>
                <a:spcPts val="3272"/>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45432" y="2182107"/>
            <a:ext cx="5669334" cy="2961393"/>
          </a:xfrm>
          <a:custGeom>
            <a:avLst/>
            <a:gdLst/>
            <a:ahLst/>
            <a:cxnLst/>
            <a:rect r="r" b="b" t="t" l="l"/>
            <a:pathLst>
              <a:path h="2961393" w="5669334">
                <a:moveTo>
                  <a:pt x="0" y="0"/>
                </a:moveTo>
                <a:lnTo>
                  <a:pt x="5669334" y="0"/>
                </a:lnTo>
                <a:lnTo>
                  <a:pt x="5669334" y="2961393"/>
                </a:lnTo>
                <a:lnTo>
                  <a:pt x="0" y="2961393"/>
                </a:lnTo>
                <a:lnTo>
                  <a:pt x="0" y="0"/>
                </a:lnTo>
                <a:close/>
              </a:path>
            </a:pathLst>
          </a:custGeom>
          <a:blipFill>
            <a:blip r:embed="rId2"/>
            <a:stretch>
              <a:fillRect l="0" t="0" r="0" b="0"/>
            </a:stretch>
          </a:blipFill>
        </p:spPr>
      </p:sp>
      <p:sp>
        <p:nvSpPr>
          <p:cNvPr name="Freeform 3" id="3"/>
          <p:cNvSpPr/>
          <p:nvPr/>
        </p:nvSpPr>
        <p:spPr>
          <a:xfrm flipH="false" flipV="false" rot="0">
            <a:off x="845432" y="5934075"/>
            <a:ext cx="8099102" cy="3503687"/>
          </a:xfrm>
          <a:custGeom>
            <a:avLst/>
            <a:gdLst/>
            <a:ahLst/>
            <a:cxnLst/>
            <a:rect r="r" b="b" t="t" l="l"/>
            <a:pathLst>
              <a:path h="3503687" w="8099102">
                <a:moveTo>
                  <a:pt x="0" y="0"/>
                </a:moveTo>
                <a:lnTo>
                  <a:pt x="8099102" y="0"/>
                </a:lnTo>
                <a:lnTo>
                  <a:pt x="8099102" y="3503687"/>
                </a:lnTo>
                <a:lnTo>
                  <a:pt x="0" y="3503687"/>
                </a:lnTo>
                <a:lnTo>
                  <a:pt x="0" y="0"/>
                </a:lnTo>
                <a:close/>
              </a:path>
            </a:pathLst>
          </a:custGeom>
          <a:blipFill>
            <a:blip r:embed="rId3"/>
            <a:stretch>
              <a:fillRect l="0" t="0" r="0" b="0"/>
            </a:stretch>
          </a:blipFill>
        </p:spPr>
      </p:sp>
      <p:sp>
        <p:nvSpPr>
          <p:cNvPr name="TextBox 4" id="4"/>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Latent Space Augmentation</a:t>
            </a:r>
          </a:p>
        </p:txBody>
      </p:sp>
      <p:sp>
        <p:nvSpPr>
          <p:cNvPr name="TextBox 5" id="5"/>
          <p:cNvSpPr txBox="true"/>
          <p:nvPr/>
        </p:nvSpPr>
        <p:spPr>
          <a:xfrm rot="0">
            <a:off x="8784220" y="2174081"/>
            <a:ext cx="8114920" cy="2924175"/>
          </a:xfrm>
          <a:prstGeom prst="rect">
            <a:avLst/>
          </a:prstGeom>
        </p:spPr>
        <p:txBody>
          <a:bodyPr anchor="t" rtlCol="false" tIns="0" lIns="0" bIns="0" rIns="0">
            <a:spAutoFit/>
          </a:bodyPr>
          <a:lstStyle/>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Tạo tỷ lệ scale ngẫu nhiên (0.9-1.0), crop và resize latent về kích thước gốc  (64×64).</a:t>
            </a: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Quy trình: Scale → Crop → Resize (bilinear interpolation).</a:t>
            </a: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Mục đích: Tăng đa dạng không gian hình học trong latent space.</a:t>
            </a:r>
          </a:p>
          <a:p>
            <a:pPr algn="l">
              <a:lnSpc>
                <a:spcPts val="3272"/>
              </a:lnSpc>
              <a:spcBef>
                <a:spcPct val="0"/>
              </a:spcBef>
            </a:pPr>
          </a:p>
        </p:txBody>
      </p:sp>
      <p:sp>
        <p:nvSpPr>
          <p:cNvPr name="TextBox 6" id="6"/>
          <p:cNvSpPr txBox="true"/>
          <p:nvPr/>
        </p:nvSpPr>
        <p:spPr>
          <a:xfrm rot="0">
            <a:off x="9684621" y="6400043"/>
            <a:ext cx="7574679" cy="2514600"/>
          </a:xfrm>
          <a:prstGeom prst="rect">
            <a:avLst/>
          </a:prstGeom>
        </p:spPr>
        <p:txBody>
          <a:bodyPr anchor="t" rtlCol="false" tIns="0" lIns="0" bIns="0" rIns="0">
            <a:spAutoFit/>
          </a:bodyPr>
          <a:lstStyle/>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T</a:t>
            </a:r>
            <a:r>
              <a:rPr lang="en-US" sz="2726">
                <a:solidFill>
                  <a:srgbClr val="17161C"/>
                </a:solidFill>
                <a:latin typeface="Arial"/>
                <a:ea typeface="Arial"/>
                <a:cs typeface="Arial"/>
                <a:sym typeface="Arial"/>
              </a:rPr>
              <a:t>ăng cường caption (thêm "high quality", "detailed"), tokenize với CLIP.</a:t>
            </a: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Mode: 'train' áp dụng augmentation, 'val' không áp dụng.</a:t>
            </a:r>
          </a:p>
          <a:p>
            <a:pPr algn="l" marL="588738" indent="-294369" lvl="1">
              <a:lnSpc>
                <a:spcPts val="3272"/>
              </a:lnSpc>
              <a:spcBef>
                <a:spcPct val="0"/>
              </a:spcBef>
              <a:buFont typeface="Arial"/>
              <a:buChar char="•"/>
            </a:pPr>
            <a:r>
              <a:rPr lang="en-US" sz="2726">
                <a:solidFill>
                  <a:srgbClr val="17161C"/>
                </a:solidFill>
                <a:latin typeface="Arial"/>
                <a:ea typeface="Arial"/>
                <a:cs typeface="Arial"/>
                <a:sym typeface="Arial"/>
              </a:rPr>
              <a:t>Dataset chia với 92% train, 8% validation.</a:t>
            </a:r>
          </a:p>
          <a:p>
            <a:pPr algn="l">
              <a:lnSpc>
                <a:spcPts val="327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012109" y="1395412"/>
            <a:ext cx="4275891" cy="4441840"/>
          </a:xfrm>
          <a:custGeom>
            <a:avLst/>
            <a:gdLst/>
            <a:ahLst/>
            <a:cxnLst/>
            <a:rect r="r" b="b" t="t" l="l"/>
            <a:pathLst>
              <a:path h="4441840" w="4275891">
                <a:moveTo>
                  <a:pt x="0" y="0"/>
                </a:moveTo>
                <a:lnTo>
                  <a:pt x="4275891" y="0"/>
                </a:lnTo>
                <a:lnTo>
                  <a:pt x="4275891" y="4441841"/>
                </a:lnTo>
                <a:lnTo>
                  <a:pt x="0" y="4441841"/>
                </a:lnTo>
                <a:lnTo>
                  <a:pt x="0" y="0"/>
                </a:lnTo>
                <a:close/>
              </a:path>
            </a:pathLst>
          </a:custGeom>
          <a:blipFill>
            <a:blip r:embed="rId2"/>
            <a:stretch>
              <a:fillRect l="0" t="0" r="0" b="-15568"/>
            </a:stretch>
          </a:blipFill>
        </p:spPr>
      </p:sp>
      <p:sp>
        <p:nvSpPr>
          <p:cNvPr name="Freeform 3" id="3"/>
          <p:cNvSpPr/>
          <p:nvPr/>
        </p:nvSpPr>
        <p:spPr>
          <a:xfrm flipH="false" flipV="false" rot="0">
            <a:off x="8563611" y="1589867"/>
            <a:ext cx="5126862" cy="4228340"/>
          </a:xfrm>
          <a:custGeom>
            <a:avLst/>
            <a:gdLst/>
            <a:ahLst/>
            <a:cxnLst/>
            <a:rect r="r" b="b" t="t" l="l"/>
            <a:pathLst>
              <a:path h="4228340" w="5126862">
                <a:moveTo>
                  <a:pt x="0" y="0"/>
                </a:moveTo>
                <a:lnTo>
                  <a:pt x="5126862" y="0"/>
                </a:lnTo>
                <a:lnTo>
                  <a:pt x="5126862" y="4228339"/>
                </a:lnTo>
                <a:lnTo>
                  <a:pt x="0" y="4228339"/>
                </a:lnTo>
                <a:lnTo>
                  <a:pt x="0" y="0"/>
                </a:lnTo>
                <a:close/>
              </a:path>
            </a:pathLst>
          </a:custGeom>
          <a:blipFill>
            <a:blip r:embed="rId3"/>
            <a:stretch>
              <a:fillRect l="0" t="0" r="0" b="0"/>
            </a:stretch>
          </a:blipFill>
        </p:spPr>
      </p:sp>
      <p:sp>
        <p:nvSpPr>
          <p:cNvPr name="Freeform 4" id="4"/>
          <p:cNvSpPr/>
          <p:nvPr/>
        </p:nvSpPr>
        <p:spPr>
          <a:xfrm flipH="false" flipV="false" rot="0">
            <a:off x="11226148" y="6015505"/>
            <a:ext cx="7061852" cy="4271495"/>
          </a:xfrm>
          <a:custGeom>
            <a:avLst/>
            <a:gdLst/>
            <a:ahLst/>
            <a:cxnLst/>
            <a:rect r="r" b="b" t="t" l="l"/>
            <a:pathLst>
              <a:path h="4271495" w="7061852">
                <a:moveTo>
                  <a:pt x="0" y="0"/>
                </a:moveTo>
                <a:lnTo>
                  <a:pt x="7061852" y="0"/>
                </a:lnTo>
                <a:lnTo>
                  <a:pt x="7061852" y="4271495"/>
                </a:lnTo>
                <a:lnTo>
                  <a:pt x="0" y="4271495"/>
                </a:lnTo>
                <a:lnTo>
                  <a:pt x="0" y="0"/>
                </a:lnTo>
                <a:close/>
              </a:path>
            </a:pathLst>
          </a:custGeom>
          <a:blipFill>
            <a:blip r:embed="rId4"/>
            <a:stretch>
              <a:fillRect l="0" t="0" r="0" b="0"/>
            </a:stretch>
          </a:blipFill>
        </p:spPr>
      </p:sp>
      <p:sp>
        <p:nvSpPr>
          <p:cNvPr name="Freeform 5" id="5"/>
          <p:cNvSpPr/>
          <p:nvPr/>
        </p:nvSpPr>
        <p:spPr>
          <a:xfrm flipH="false" flipV="false" rot="0">
            <a:off x="140031" y="9056625"/>
            <a:ext cx="10804726" cy="1010872"/>
          </a:xfrm>
          <a:custGeom>
            <a:avLst/>
            <a:gdLst/>
            <a:ahLst/>
            <a:cxnLst/>
            <a:rect r="r" b="b" t="t" l="l"/>
            <a:pathLst>
              <a:path h="1010872" w="10804726">
                <a:moveTo>
                  <a:pt x="0" y="0"/>
                </a:moveTo>
                <a:lnTo>
                  <a:pt x="10804726" y="0"/>
                </a:lnTo>
                <a:lnTo>
                  <a:pt x="10804726" y="1010872"/>
                </a:lnTo>
                <a:lnTo>
                  <a:pt x="0" y="1010872"/>
                </a:lnTo>
                <a:lnTo>
                  <a:pt x="0" y="0"/>
                </a:lnTo>
                <a:close/>
              </a:path>
            </a:pathLst>
          </a:custGeom>
          <a:blipFill>
            <a:blip r:embed="rId5"/>
            <a:stretch>
              <a:fillRect l="0" t="0" r="0" b="0"/>
            </a:stretch>
          </a:blipFill>
        </p:spPr>
      </p:sp>
      <p:sp>
        <p:nvSpPr>
          <p:cNvPr name="TextBox 6" id="6"/>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Thông số model</a:t>
            </a:r>
          </a:p>
        </p:txBody>
      </p:sp>
      <p:sp>
        <p:nvSpPr>
          <p:cNvPr name="TextBox 7" id="7"/>
          <p:cNvSpPr txBox="true"/>
          <p:nvPr/>
        </p:nvSpPr>
        <p:spPr>
          <a:xfrm rot="0">
            <a:off x="0" y="2465527"/>
            <a:ext cx="8785948" cy="6152987"/>
          </a:xfrm>
          <a:prstGeom prst="rect">
            <a:avLst/>
          </a:prstGeom>
        </p:spPr>
        <p:txBody>
          <a:bodyPr anchor="t" rtlCol="false" tIns="0" lIns="0" bIns="0" rIns="0">
            <a:spAutoFit/>
          </a:bodyPr>
          <a:lstStyle/>
          <a:p>
            <a:pPr algn="l" marL="579287" indent="-289644" lvl="1">
              <a:lnSpc>
                <a:spcPts val="3219"/>
              </a:lnSpc>
              <a:spcBef>
                <a:spcPct val="0"/>
              </a:spcBef>
              <a:buFont typeface="Arial"/>
              <a:buChar char="•"/>
            </a:pPr>
            <a:r>
              <a:rPr lang="en-US" sz="2683">
                <a:solidFill>
                  <a:srgbClr val="17161C"/>
                </a:solidFill>
                <a:latin typeface="Arial"/>
                <a:ea typeface="Arial"/>
                <a:cs typeface="Arial"/>
                <a:sym typeface="Arial"/>
              </a:rPr>
              <a:t>Huấn</a:t>
            </a:r>
            <a:r>
              <a:rPr lang="en-US" sz="2683">
                <a:solidFill>
                  <a:srgbClr val="17161C"/>
                </a:solidFill>
                <a:latin typeface="Arial"/>
                <a:ea typeface="Arial"/>
                <a:cs typeface="Arial"/>
                <a:sym typeface="Arial"/>
              </a:rPr>
              <a:t> luyện: Stable Diffusion với U-Net, LoRA layer; batch size: 8, learning rate: 2.5e-6, 2000 bước, warmup: 500 bước; mã hóa văn bản bằng CLIPTextModel.</a:t>
            </a:r>
          </a:p>
          <a:p>
            <a:pPr algn="l">
              <a:lnSpc>
                <a:spcPts val="3219"/>
              </a:lnSpc>
              <a:spcBef>
                <a:spcPct val="0"/>
              </a:spcBef>
            </a:pPr>
          </a:p>
          <a:p>
            <a:pPr algn="l" marL="579287" indent="-289644" lvl="1">
              <a:lnSpc>
                <a:spcPts val="3219"/>
              </a:lnSpc>
              <a:spcBef>
                <a:spcPct val="0"/>
              </a:spcBef>
              <a:buFont typeface="Arial"/>
              <a:buChar char="•"/>
            </a:pPr>
            <a:r>
              <a:rPr lang="en-US" sz="2683">
                <a:solidFill>
                  <a:srgbClr val="17161C"/>
                </a:solidFill>
                <a:latin typeface="Arial"/>
                <a:ea typeface="Arial"/>
                <a:cs typeface="Arial"/>
                <a:sym typeface="Arial"/>
              </a:rPr>
              <a:t>Tối ưu hóa: Dùng Adam optimizer, mixed precision (torch.amp); scheduler: DDIMScheduler, DPMSolverMultistepScheduler, CosineAnnealingWarmRestarts, ReduceLROnPlateau; tinh chỉnh U-Net bằng LoRA.</a:t>
            </a:r>
          </a:p>
          <a:p>
            <a:pPr algn="l">
              <a:lnSpc>
                <a:spcPts val="3219"/>
              </a:lnSpc>
              <a:spcBef>
                <a:spcPct val="0"/>
              </a:spcBef>
            </a:pPr>
          </a:p>
          <a:p>
            <a:pPr algn="l" marL="579287" indent="-289644" lvl="1">
              <a:lnSpc>
                <a:spcPts val="3219"/>
              </a:lnSpc>
              <a:spcBef>
                <a:spcPct val="0"/>
              </a:spcBef>
              <a:buFont typeface="Arial"/>
              <a:buChar char="•"/>
            </a:pPr>
            <a:r>
              <a:rPr lang="en-US" sz="2683">
                <a:solidFill>
                  <a:srgbClr val="17161C"/>
                </a:solidFill>
                <a:latin typeface="Arial"/>
                <a:ea typeface="Arial"/>
                <a:cs typeface="Arial"/>
                <a:sym typeface="Arial"/>
              </a:rPr>
              <a:t>Lưu và đánh giá: Lưu mô hình bằng safetensors; đánh giá bằng MSE, MAE, LPIPS, trực quan hóa bằng matplotlib, seaborn.</a:t>
            </a:r>
          </a:p>
          <a:p>
            <a:pPr algn="l">
              <a:lnSpc>
                <a:spcPts val="321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5878861"/>
            <a:ext cx="9144000" cy="4411980"/>
          </a:xfrm>
          <a:custGeom>
            <a:avLst/>
            <a:gdLst/>
            <a:ahLst/>
            <a:cxnLst/>
            <a:rect r="r" b="b" t="t" l="l"/>
            <a:pathLst>
              <a:path h="4411980" w="9144000">
                <a:moveTo>
                  <a:pt x="0" y="0"/>
                </a:moveTo>
                <a:lnTo>
                  <a:pt x="9144000" y="0"/>
                </a:lnTo>
                <a:lnTo>
                  <a:pt x="9144000" y="4411980"/>
                </a:lnTo>
                <a:lnTo>
                  <a:pt x="0" y="4411980"/>
                </a:lnTo>
                <a:lnTo>
                  <a:pt x="0" y="0"/>
                </a:lnTo>
                <a:close/>
              </a:path>
            </a:pathLst>
          </a:custGeom>
          <a:blipFill>
            <a:blip r:embed="rId2"/>
            <a:stretch>
              <a:fillRect l="0" t="0" r="0" b="0"/>
            </a:stretch>
          </a:blipFill>
        </p:spPr>
      </p:sp>
      <p:sp>
        <p:nvSpPr>
          <p:cNvPr name="Freeform 3" id="3"/>
          <p:cNvSpPr/>
          <p:nvPr/>
        </p:nvSpPr>
        <p:spPr>
          <a:xfrm flipH="false" flipV="false" rot="0">
            <a:off x="9314688" y="1395413"/>
            <a:ext cx="8973312" cy="4376442"/>
          </a:xfrm>
          <a:custGeom>
            <a:avLst/>
            <a:gdLst/>
            <a:ahLst/>
            <a:cxnLst/>
            <a:rect r="r" b="b" t="t" l="l"/>
            <a:pathLst>
              <a:path h="4376442" w="8973312">
                <a:moveTo>
                  <a:pt x="0" y="0"/>
                </a:moveTo>
                <a:lnTo>
                  <a:pt x="8973312" y="0"/>
                </a:lnTo>
                <a:lnTo>
                  <a:pt x="8973312" y="4376441"/>
                </a:lnTo>
                <a:lnTo>
                  <a:pt x="0" y="4376441"/>
                </a:lnTo>
                <a:lnTo>
                  <a:pt x="0" y="0"/>
                </a:lnTo>
                <a:close/>
              </a:path>
            </a:pathLst>
          </a:custGeom>
          <a:blipFill>
            <a:blip r:embed="rId3"/>
            <a:stretch>
              <a:fillRect l="-2247" t="0" r="-260" b="-1937"/>
            </a:stretch>
          </a:blipFill>
        </p:spPr>
      </p:sp>
      <p:sp>
        <p:nvSpPr>
          <p:cNvPr name="Freeform 4" id="4"/>
          <p:cNvSpPr/>
          <p:nvPr/>
        </p:nvSpPr>
        <p:spPr>
          <a:xfrm flipH="false" flipV="false" rot="0">
            <a:off x="9314688" y="5878861"/>
            <a:ext cx="8973312" cy="4408139"/>
          </a:xfrm>
          <a:custGeom>
            <a:avLst/>
            <a:gdLst/>
            <a:ahLst/>
            <a:cxnLst/>
            <a:rect r="r" b="b" t="t" l="l"/>
            <a:pathLst>
              <a:path h="4408139" w="8973312">
                <a:moveTo>
                  <a:pt x="0" y="0"/>
                </a:moveTo>
                <a:lnTo>
                  <a:pt x="8973312" y="0"/>
                </a:lnTo>
                <a:lnTo>
                  <a:pt x="8973312" y="4408139"/>
                </a:lnTo>
                <a:lnTo>
                  <a:pt x="0" y="4408139"/>
                </a:lnTo>
                <a:lnTo>
                  <a:pt x="0" y="0"/>
                </a:lnTo>
                <a:close/>
              </a:path>
            </a:pathLst>
          </a:custGeom>
          <a:blipFill>
            <a:blip r:embed="rId4"/>
            <a:stretch>
              <a:fillRect l="0" t="0" r="0" b="0"/>
            </a:stretch>
          </a:blipFill>
        </p:spPr>
      </p:sp>
      <p:sp>
        <p:nvSpPr>
          <p:cNvPr name="TextBox 5" id="5"/>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Kết Quả Thực Hiện</a:t>
            </a:r>
          </a:p>
        </p:txBody>
      </p:sp>
      <p:sp>
        <p:nvSpPr>
          <p:cNvPr name="TextBox 6" id="6"/>
          <p:cNvSpPr txBox="true"/>
          <p:nvPr/>
        </p:nvSpPr>
        <p:spPr>
          <a:xfrm rot="0">
            <a:off x="130371" y="2307283"/>
            <a:ext cx="8433240" cy="2543175"/>
          </a:xfrm>
          <a:prstGeom prst="rect">
            <a:avLst/>
          </a:prstGeom>
        </p:spPr>
        <p:txBody>
          <a:bodyPr anchor="t" rtlCol="false" tIns="0" lIns="0" bIns="0" rIns="0">
            <a:spAutoFit/>
          </a:bodyPr>
          <a:lstStyle/>
          <a:p>
            <a:pPr algn="l" marL="514573" indent="-257287" lvl="1">
              <a:lnSpc>
                <a:spcPts val="2860"/>
              </a:lnSpc>
              <a:spcBef>
                <a:spcPct val="0"/>
              </a:spcBef>
              <a:buFont typeface="Arial"/>
              <a:buChar char="•"/>
            </a:pPr>
            <a:r>
              <a:rPr lang="en-US" sz="2383">
                <a:solidFill>
                  <a:srgbClr val="17161C"/>
                </a:solidFill>
                <a:latin typeface="Maven Pro"/>
                <a:ea typeface="Maven Pro"/>
                <a:cs typeface="Maven Pro"/>
                <a:sym typeface="Maven Pro"/>
              </a:rPr>
              <a:t>Training Loss dao động nhưng ổn định theo trung bình MA-20, slope gần bằng 0 → không overfitting.</a:t>
            </a:r>
          </a:p>
          <a:p>
            <a:pPr algn="l" marL="514573" indent="-257287" lvl="1">
              <a:lnSpc>
                <a:spcPts val="2860"/>
              </a:lnSpc>
              <a:spcBef>
                <a:spcPct val="0"/>
              </a:spcBef>
              <a:buFont typeface="Arial"/>
              <a:buChar char="•"/>
            </a:pPr>
            <a:r>
              <a:rPr lang="en-US" sz="2383">
                <a:solidFill>
                  <a:srgbClr val="17161C"/>
                </a:solidFill>
                <a:latin typeface="Maven Pro"/>
                <a:ea typeface="Maven Pro"/>
                <a:cs typeface="Maven Pro"/>
                <a:sym typeface="Maven Pro"/>
              </a:rPr>
              <a:t>Validation Loss giảm ban đầu, sau đó tăng nhẹ → cần cân nhắc điều chỉnh.</a:t>
            </a:r>
          </a:p>
          <a:p>
            <a:pPr algn="l" marL="514573" indent="-257287" lvl="1">
              <a:lnSpc>
                <a:spcPts val="2860"/>
              </a:lnSpc>
              <a:spcBef>
                <a:spcPct val="0"/>
              </a:spcBef>
              <a:buFont typeface="Arial"/>
              <a:buChar char="•"/>
            </a:pPr>
            <a:r>
              <a:rPr lang="en-US" sz="2383">
                <a:solidFill>
                  <a:srgbClr val="17161C"/>
                </a:solidFill>
                <a:latin typeface="Maven Pro"/>
                <a:ea typeface="Maven Pro"/>
                <a:cs typeface="Maven Pro"/>
                <a:sym typeface="Maven Pro"/>
              </a:rPr>
              <a:t>Loss Distribution tập trung quanh 0.09–0.1, trung vị &lt; trung bình → tồn tại một số outlier.</a:t>
            </a:r>
          </a:p>
          <a:p>
            <a:pPr algn="l">
              <a:lnSpc>
                <a:spcPts val="286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579666" y="4108038"/>
            <a:ext cx="8679634" cy="4524228"/>
          </a:xfrm>
          <a:custGeom>
            <a:avLst/>
            <a:gdLst/>
            <a:ahLst/>
            <a:cxnLst/>
            <a:rect r="r" b="b" t="t" l="l"/>
            <a:pathLst>
              <a:path h="4524228" w="8679634">
                <a:moveTo>
                  <a:pt x="0" y="0"/>
                </a:moveTo>
                <a:lnTo>
                  <a:pt x="8679634" y="0"/>
                </a:lnTo>
                <a:lnTo>
                  <a:pt x="8679634" y="4524228"/>
                </a:lnTo>
                <a:lnTo>
                  <a:pt x="0" y="4524228"/>
                </a:lnTo>
                <a:lnTo>
                  <a:pt x="0" y="0"/>
                </a:lnTo>
                <a:close/>
              </a:path>
            </a:pathLst>
          </a:custGeom>
          <a:blipFill>
            <a:blip r:embed="rId2"/>
            <a:stretch>
              <a:fillRect l="0" t="0" r="0" b="0"/>
            </a:stretch>
          </a:blipFill>
        </p:spPr>
      </p:sp>
      <p:sp>
        <p:nvSpPr>
          <p:cNvPr name="Freeform 3" id="3"/>
          <p:cNvSpPr/>
          <p:nvPr/>
        </p:nvSpPr>
        <p:spPr>
          <a:xfrm flipH="false" flipV="false" rot="0">
            <a:off x="531326" y="4108038"/>
            <a:ext cx="5639791" cy="4524228"/>
          </a:xfrm>
          <a:custGeom>
            <a:avLst/>
            <a:gdLst/>
            <a:ahLst/>
            <a:cxnLst/>
            <a:rect r="r" b="b" t="t" l="l"/>
            <a:pathLst>
              <a:path h="4524228" w="5639791">
                <a:moveTo>
                  <a:pt x="0" y="0"/>
                </a:moveTo>
                <a:lnTo>
                  <a:pt x="5639791" y="0"/>
                </a:lnTo>
                <a:lnTo>
                  <a:pt x="5639791" y="4524228"/>
                </a:lnTo>
                <a:lnTo>
                  <a:pt x="0" y="4524228"/>
                </a:lnTo>
                <a:lnTo>
                  <a:pt x="0" y="0"/>
                </a:lnTo>
                <a:close/>
              </a:path>
            </a:pathLst>
          </a:custGeom>
          <a:blipFill>
            <a:blip r:embed="rId3"/>
            <a:stretch>
              <a:fillRect l="0" t="0" r="0" b="0"/>
            </a:stretch>
          </a:blipFill>
        </p:spPr>
      </p:sp>
      <p:sp>
        <p:nvSpPr>
          <p:cNvPr name="TextBox 4" id="4"/>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Best Model</a:t>
            </a:r>
          </a:p>
        </p:txBody>
      </p:sp>
      <p:sp>
        <p:nvSpPr>
          <p:cNvPr name="TextBox 5" id="5"/>
          <p:cNvSpPr txBox="true"/>
          <p:nvPr/>
        </p:nvSpPr>
        <p:spPr>
          <a:xfrm rot="0">
            <a:off x="6508768" y="2532650"/>
            <a:ext cx="4809123" cy="419100"/>
          </a:xfrm>
          <a:prstGeom prst="rect">
            <a:avLst/>
          </a:prstGeom>
        </p:spPr>
        <p:txBody>
          <a:bodyPr anchor="t" rtlCol="false" tIns="0" lIns="0" bIns="0" rIns="0">
            <a:spAutoFit/>
          </a:bodyPr>
          <a:lstStyle/>
          <a:p>
            <a:pPr algn="l">
              <a:lnSpc>
                <a:spcPts val="3220"/>
              </a:lnSpc>
            </a:pPr>
            <a:r>
              <a:rPr lang="en-US" sz="2683">
                <a:solidFill>
                  <a:srgbClr val="17161C"/>
                </a:solidFill>
                <a:latin typeface="Maven Pro"/>
                <a:ea typeface="Maven Pro"/>
                <a:cs typeface="Maven Pro"/>
                <a:sym typeface="Maven Pro"/>
              </a:rPr>
              <a:t>Model tốt nhất ở step 1000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485170" y="1225542"/>
            <a:ext cx="5478891" cy="5478891"/>
          </a:xfrm>
          <a:custGeom>
            <a:avLst/>
            <a:gdLst/>
            <a:ahLst/>
            <a:cxnLst/>
            <a:rect r="r" b="b" t="t" l="l"/>
            <a:pathLst>
              <a:path h="5478891" w="5478891">
                <a:moveTo>
                  <a:pt x="0" y="0"/>
                </a:moveTo>
                <a:lnTo>
                  <a:pt x="5478891" y="0"/>
                </a:lnTo>
                <a:lnTo>
                  <a:pt x="5478891" y="5478891"/>
                </a:lnTo>
                <a:lnTo>
                  <a:pt x="0" y="5478891"/>
                </a:lnTo>
                <a:lnTo>
                  <a:pt x="0" y="0"/>
                </a:lnTo>
                <a:close/>
              </a:path>
            </a:pathLst>
          </a:custGeom>
          <a:blipFill>
            <a:blip r:embed="rId2"/>
            <a:stretch>
              <a:fillRect l="0" t="0" r="0" b="0"/>
            </a:stretch>
          </a:blipFill>
        </p:spPr>
      </p:sp>
      <p:sp>
        <p:nvSpPr>
          <p:cNvPr name="Freeform 3" id="3"/>
          <p:cNvSpPr/>
          <p:nvPr/>
        </p:nvSpPr>
        <p:spPr>
          <a:xfrm flipH="false" flipV="false" rot="0">
            <a:off x="570001" y="4606805"/>
            <a:ext cx="5444439" cy="5401987"/>
          </a:xfrm>
          <a:custGeom>
            <a:avLst/>
            <a:gdLst/>
            <a:ahLst/>
            <a:cxnLst/>
            <a:rect r="r" b="b" t="t" l="l"/>
            <a:pathLst>
              <a:path h="5401987" w="5444439">
                <a:moveTo>
                  <a:pt x="0" y="0"/>
                </a:moveTo>
                <a:lnTo>
                  <a:pt x="5444439" y="0"/>
                </a:lnTo>
                <a:lnTo>
                  <a:pt x="5444439" y="5401988"/>
                </a:lnTo>
                <a:lnTo>
                  <a:pt x="0" y="5401988"/>
                </a:lnTo>
                <a:lnTo>
                  <a:pt x="0" y="0"/>
                </a:lnTo>
                <a:close/>
              </a:path>
            </a:pathLst>
          </a:custGeom>
          <a:blipFill>
            <a:blip r:embed="rId3"/>
            <a:stretch>
              <a:fillRect l="0" t="0" r="0" b="0"/>
            </a:stretch>
          </a:blipFill>
        </p:spPr>
      </p:sp>
      <p:sp>
        <p:nvSpPr>
          <p:cNvPr name="TextBox 4" id="4"/>
          <p:cNvSpPr txBox="true"/>
          <p:nvPr/>
        </p:nvSpPr>
        <p:spPr>
          <a:xfrm rot="0">
            <a:off x="1019175" y="461962"/>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Hình Ảnh Generated</a:t>
            </a:r>
          </a:p>
        </p:txBody>
      </p:sp>
      <p:sp>
        <p:nvSpPr>
          <p:cNvPr name="TextBox 5" id="5"/>
          <p:cNvSpPr txBox="true"/>
          <p:nvPr/>
        </p:nvSpPr>
        <p:spPr>
          <a:xfrm rot="0">
            <a:off x="6243938" y="6958910"/>
            <a:ext cx="6067411" cy="1762125"/>
          </a:xfrm>
          <a:prstGeom prst="rect">
            <a:avLst/>
          </a:prstGeom>
        </p:spPr>
        <p:txBody>
          <a:bodyPr anchor="t" rtlCol="false" tIns="0" lIns="0" bIns="0" rIns="0">
            <a:spAutoFit/>
          </a:bodyPr>
          <a:lstStyle/>
          <a:p>
            <a:pPr algn="l">
              <a:lnSpc>
                <a:spcPts val="3480"/>
              </a:lnSpc>
              <a:spcBef>
                <a:spcPct val="0"/>
              </a:spcBef>
            </a:pPr>
            <a:r>
              <a:rPr lang="en-US" sz="2900">
                <a:solidFill>
                  <a:srgbClr val="17161C"/>
                </a:solidFill>
                <a:latin typeface="Maven Pro"/>
                <a:ea typeface="Maven Pro"/>
                <a:cs typeface="Maven Pro"/>
                <a:sym typeface="Maven Pro"/>
              </a:rPr>
              <a:t>stylish man in a tailored black suit, studio lighting, professional photography, single person, high resolution</a:t>
            </a:r>
          </a:p>
        </p:txBody>
      </p:sp>
      <p:sp>
        <p:nvSpPr>
          <p:cNvPr name="TextBox 6" id="6"/>
          <p:cNvSpPr txBox="true"/>
          <p:nvPr/>
        </p:nvSpPr>
        <p:spPr>
          <a:xfrm rot="0">
            <a:off x="7422690" y="2551334"/>
            <a:ext cx="4888658" cy="2219551"/>
          </a:xfrm>
          <a:prstGeom prst="rect">
            <a:avLst/>
          </a:prstGeom>
        </p:spPr>
        <p:txBody>
          <a:bodyPr anchor="t" rtlCol="false" tIns="0" lIns="0" bIns="0" rIns="0">
            <a:spAutoFit/>
          </a:bodyPr>
          <a:lstStyle/>
          <a:p>
            <a:pPr algn="l">
              <a:lnSpc>
                <a:spcPts val="3480"/>
              </a:lnSpc>
              <a:spcBef>
                <a:spcPct val="0"/>
              </a:spcBef>
            </a:pPr>
            <a:r>
              <a:rPr lang="en-US" sz="2900">
                <a:solidFill>
                  <a:srgbClr val="17161C"/>
                </a:solidFill>
                <a:latin typeface="Maven Pro"/>
                <a:ea typeface="Maven Pro"/>
                <a:cs typeface="Maven Pro"/>
                <a:sym typeface="Maven Pro"/>
              </a:rPr>
              <a:t>chic woman in a modern minimalist jumpsuit with clean lines, professional fashion photography, single model, high resolution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647408" y="-1414522"/>
            <a:ext cx="22262919" cy="3013773"/>
            <a:chOff x="0" y="0"/>
            <a:chExt cx="39684014" cy="5372100"/>
          </a:xfrm>
        </p:grpSpPr>
        <p:sp>
          <p:nvSpPr>
            <p:cNvPr name="Freeform 3" id="3"/>
            <p:cNvSpPr/>
            <p:nvPr/>
          </p:nvSpPr>
          <p:spPr>
            <a:xfrm flipH="false" flipV="false" rot="0">
              <a:off x="0" y="0"/>
              <a:ext cx="39684015" cy="5372100"/>
            </a:xfrm>
            <a:custGeom>
              <a:avLst/>
              <a:gdLst/>
              <a:ahLst/>
              <a:cxnLst/>
              <a:rect r="r" b="b" t="t" l="l"/>
              <a:pathLst>
                <a:path h="5372100" w="39684015">
                  <a:moveTo>
                    <a:pt x="38133344" y="0"/>
                  </a:moveTo>
                  <a:lnTo>
                    <a:pt x="1550670" y="0"/>
                  </a:lnTo>
                  <a:lnTo>
                    <a:pt x="0" y="2686050"/>
                  </a:lnTo>
                  <a:lnTo>
                    <a:pt x="1550670" y="5372100"/>
                  </a:lnTo>
                  <a:lnTo>
                    <a:pt x="38133344" y="5372100"/>
                  </a:lnTo>
                  <a:lnTo>
                    <a:pt x="39684015" y="2686050"/>
                  </a:lnTo>
                  <a:lnTo>
                    <a:pt x="38133344" y="0"/>
                  </a:lnTo>
                  <a:close/>
                </a:path>
              </a:pathLst>
            </a:custGeom>
            <a:solidFill>
              <a:srgbClr val="0097B2"/>
            </a:solidFill>
          </p:spPr>
        </p:sp>
      </p:grpSp>
      <p:sp>
        <p:nvSpPr>
          <p:cNvPr name="Freeform 4" id="4"/>
          <p:cNvSpPr/>
          <p:nvPr/>
        </p:nvSpPr>
        <p:spPr>
          <a:xfrm flipH="false" flipV="false" rot="0">
            <a:off x="12235982" y="5727881"/>
            <a:ext cx="6266830" cy="4559119"/>
          </a:xfrm>
          <a:custGeom>
            <a:avLst/>
            <a:gdLst/>
            <a:ahLst/>
            <a:cxnLst/>
            <a:rect r="r" b="b" t="t" l="l"/>
            <a:pathLst>
              <a:path h="4559119" w="6266830">
                <a:moveTo>
                  <a:pt x="0" y="0"/>
                </a:moveTo>
                <a:lnTo>
                  <a:pt x="6266830" y="0"/>
                </a:lnTo>
                <a:lnTo>
                  <a:pt x="6266830" y="4559119"/>
                </a:lnTo>
                <a:lnTo>
                  <a:pt x="0" y="4559119"/>
                </a:lnTo>
                <a:lnTo>
                  <a:pt x="0" y="0"/>
                </a:lnTo>
                <a:close/>
              </a:path>
            </a:pathLst>
          </a:custGeom>
          <a:blipFill>
            <a:blip r:embed="rId2"/>
            <a:stretch>
              <a:fillRect l="0" t="0" r="0" b="0"/>
            </a:stretch>
          </a:blipFill>
        </p:spPr>
      </p:sp>
      <p:sp>
        <p:nvSpPr>
          <p:cNvPr name="TextBox 5" id="5"/>
          <p:cNvSpPr txBox="true"/>
          <p:nvPr/>
        </p:nvSpPr>
        <p:spPr>
          <a:xfrm rot="0">
            <a:off x="358131" y="2409825"/>
            <a:ext cx="12348962" cy="5457825"/>
          </a:xfrm>
          <a:prstGeom prst="rect">
            <a:avLst/>
          </a:prstGeom>
        </p:spPr>
        <p:txBody>
          <a:bodyPr anchor="t" rtlCol="false" tIns="0" lIns="0" bIns="0" rIns="0">
            <a:spAutoFit/>
          </a:bodyPr>
          <a:lstStyle/>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Xử lý nhiễu</a:t>
            </a:r>
            <a:r>
              <a:rPr lang="en-US" sz="2803">
                <a:solidFill>
                  <a:srgbClr val="000000"/>
                </a:solidFill>
                <a:latin typeface="Maven Pro"/>
                <a:ea typeface="Maven Pro"/>
                <a:cs typeface="Maven Pro"/>
                <a:sym typeface="Maven Pro"/>
              </a:rPr>
              <a:t>: Cần dự đoán chính xác nhiễu qua nhiều bước thời gian để tái tạo hình ảnh, đòi hỏi quá trình học phức tạp.</a:t>
            </a:r>
          </a:p>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Chi phí tính toán</a:t>
            </a:r>
            <a:r>
              <a:rPr lang="en-US" sz="2803">
                <a:solidFill>
                  <a:srgbClr val="000000"/>
                </a:solidFill>
                <a:latin typeface="Maven Pro"/>
                <a:ea typeface="Maven Pro"/>
                <a:cs typeface="Maven Pro"/>
                <a:sym typeface="Maven Pro"/>
              </a:rPr>
              <a:t>: Quá trình lan truyền ngược tốn nhiều tài nguyên tính toán, đặc biệt khi cần nhiều bước để tạo ảnh chất lượng cao.</a:t>
            </a:r>
          </a:p>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Đảm bảo chất lượng hình ảnh</a:t>
            </a:r>
            <a:r>
              <a:rPr lang="en-US" sz="2803">
                <a:solidFill>
                  <a:srgbClr val="000000"/>
                </a:solidFill>
                <a:latin typeface="Maven Pro"/>
                <a:ea typeface="Maven Pro"/>
                <a:cs typeface="Maven Pro"/>
                <a:sym typeface="Maven Pro"/>
              </a:rPr>
              <a:t>: Dự đoán nhiễu không chính xác có thể dẫn đến hình ảnh méo hoặc chất lượng kém.</a:t>
            </a:r>
          </a:p>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Tăng cường dữ liệu đầu vào</a:t>
            </a:r>
            <a:r>
              <a:rPr lang="en-US" sz="2803">
                <a:solidFill>
                  <a:srgbClr val="000000"/>
                </a:solidFill>
                <a:latin typeface="Maven Pro"/>
                <a:ea typeface="Maven Pro"/>
                <a:cs typeface="Maven Pro"/>
                <a:sym typeface="Maven Pro"/>
              </a:rPr>
              <a:t>: Cần kỹ thuật làm phong phú dữ liệu để tạo ra hình ảnh rõ ràng, đặc biệt khi dữ liệu đầu vào không đầy đủ.</a:t>
            </a:r>
          </a:p>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Quá trình huấn luyện</a:t>
            </a:r>
            <a:r>
              <a:rPr lang="en-US" sz="2803">
                <a:solidFill>
                  <a:srgbClr val="000000"/>
                </a:solidFill>
                <a:latin typeface="Maven Pro"/>
                <a:ea typeface="Maven Pro"/>
                <a:cs typeface="Maven Pro"/>
                <a:sym typeface="Maven Pro"/>
              </a:rPr>
              <a:t>: Huấn luyện mô hình gặp khó khăn khi dữ liệu huấn luyện không đại diện đủ các tình huống thực tế.</a:t>
            </a:r>
          </a:p>
          <a:p>
            <a:pPr algn="l" marL="605352" indent="-302676" lvl="1">
              <a:lnSpc>
                <a:spcPts val="3364"/>
              </a:lnSpc>
              <a:buFont typeface="Arial"/>
              <a:buChar char="•"/>
            </a:pPr>
            <a:r>
              <a:rPr lang="en-US" b="true" sz="2803">
                <a:solidFill>
                  <a:srgbClr val="000000"/>
                </a:solidFill>
                <a:latin typeface="Maven Pro Bold"/>
                <a:ea typeface="Maven Pro Bold"/>
                <a:cs typeface="Maven Pro Bold"/>
                <a:sym typeface="Maven Pro Bold"/>
              </a:rPr>
              <a:t>Ứng dụng điều kiện</a:t>
            </a:r>
            <a:r>
              <a:rPr lang="en-US" sz="2803">
                <a:solidFill>
                  <a:srgbClr val="000000"/>
                </a:solidFill>
                <a:latin typeface="Maven Pro"/>
                <a:ea typeface="Maven Pro"/>
                <a:cs typeface="Maven Pro"/>
                <a:sym typeface="Maven Pro"/>
              </a:rPr>
              <a:t>: Đảm bảo mô hình tạo ra hình ảnh chính xác từ các đầu vào khác nhau (văn bản, hình ảnh) là một thử thách lớn.</a:t>
            </a:r>
          </a:p>
          <a:p>
            <a:pPr algn="l">
              <a:lnSpc>
                <a:spcPts val="3364"/>
              </a:lnSpc>
            </a:pPr>
          </a:p>
        </p:txBody>
      </p:sp>
      <p:sp>
        <p:nvSpPr>
          <p:cNvPr name="TextBox 6" id="6"/>
          <p:cNvSpPr txBox="true"/>
          <p:nvPr/>
        </p:nvSpPr>
        <p:spPr>
          <a:xfrm rot="0">
            <a:off x="214812" y="442968"/>
            <a:ext cx="17901237" cy="771525"/>
          </a:xfrm>
          <a:prstGeom prst="rect">
            <a:avLst/>
          </a:prstGeom>
        </p:spPr>
        <p:txBody>
          <a:bodyPr anchor="t" rtlCol="false" tIns="0" lIns="0" bIns="0" rIns="0">
            <a:spAutoFit/>
          </a:bodyPr>
          <a:lstStyle/>
          <a:p>
            <a:pPr algn="ctr">
              <a:lnSpc>
                <a:spcPts val="6000"/>
              </a:lnSpc>
              <a:spcBef>
                <a:spcPct val="0"/>
              </a:spcBef>
            </a:pPr>
            <a:r>
              <a:rPr lang="en-US" b="true" sz="5000">
                <a:solidFill>
                  <a:srgbClr val="000000"/>
                </a:solidFill>
                <a:latin typeface="Aileron Heavy Bold"/>
                <a:ea typeface="Aileron Heavy Bold"/>
                <a:cs typeface="Aileron Heavy Bold"/>
                <a:sym typeface="Aileron Heavy Bold"/>
              </a:rPr>
              <a:t>T</a:t>
            </a:r>
            <a:r>
              <a:rPr lang="en-US" b="true" sz="5000">
                <a:solidFill>
                  <a:srgbClr val="000000"/>
                </a:solidFill>
                <a:latin typeface="Aileron Heavy Bold"/>
                <a:ea typeface="Aileron Heavy Bold"/>
                <a:cs typeface="Aileron Heavy Bold"/>
                <a:sym typeface="Aileron Heavy Bold"/>
              </a:rPr>
              <a:t>hách thức chính trong Stable Diffusion 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647408" y="-1414522"/>
            <a:ext cx="22262919" cy="3013773"/>
            <a:chOff x="0" y="0"/>
            <a:chExt cx="39684014" cy="5372100"/>
          </a:xfrm>
        </p:grpSpPr>
        <p:sp>
          <p:nvSpPr>
            <p:cNvPr name="Freeform 3" id="3"/>
            <p:cNvSpPr/>
            <p:nvPr/>
          </p:nvSpPr>
          <p:spPr>
            <a:xfrm flipH="false" flipV="false" rot="0">
              <a:off x="0" y="0"/>
              <a:ext cx="39684015" cy="5372100"/>
            </a:xfrm>
            <a:custGeom>
              <a:avLst/>
              <a:gdLst/>
              <a:ahLst/>
              <a:cxnLst/>
              <a:rect r="r" b="b" t="t" l="l"/>
              <a:pathLst>
                <a:path h="5372100" w="39684015">
                  <a:moveTo>
                    <a:pt x="38133344" y="0"/>
                  </a:moveTo>
                  <a:lnTo>
                    <a:pt x="1550670" y="0"/>
                  </a:lnTo>
                  <a:lnTo>
                    <a:pt x="0" y="2686050"/>
                  </a:lnTo>
                  <a:lnTo>
                    <a:pt x="1550670" y="5372100"/>
                  </a:lnTo>
                  <a:lnTo>
                    <a:pt x="38133344" y="5372100"/>
                  </a:lnTo>
                  <a:lnTo>
                    <a:pt x="39684015" y="2686050"/>
                  </a:lnTo>
                  <a:lnTo>
                    <a:pt x="38133344" y="0"/>
                  </a:lnTo>
                  <a:close/>
                </a:path>
              </a:pathLst>
            </a:custGeom>
            <a:solidFill>
              <a:srgbClr val="0097B2"/>
            </a:solidFill>
          </p:spPr>
        </p:sp>
      </p:grpSp>
      <p:sp>
        <p:nvSpPr>
          <p:cNvPr name="TextBox 4" id="4"/>
          <p:cNvSpPr txBox="true"/>
          <p:nvPr/>
        </p:nvSpPr>
        <p:spPr>
          <a:xfrm rot="0">
            <a:off x="358131" y="2362200"/>
            <a:ext cx="11355723" cy="8020050"/>
          </a:xfrm>
          <a:prstGeom prst="rect">
            <a:avLst/>
          </a:prstGeom>
        </p:spPr>
        <p:txBody>
          <a:bodyPr anchor="t" rtlCol="false" tIns="0" lIns="0" bIns="0" rIns="0">
            <a:spAutoFit/>
          </a:bodyPr>
          <a:lstStyle/>
          <a:p>
            <a:pPr algn="l">
              <a:lnSpc>
                <a:spcPts val="3364"/>
              </a:lnSpc>
            </a:pPr>
            <a:r>
              <a:rPr lang="en-US" sz="2803" b="true">
                <a:solidFill>
                  <a:srgbClr val="000000"/>
                </a:solidFill>
                <a:latin typeface="Arial Bold"/>
                <a:ea typeface="Arial Bold"/>
                <a:cs typeface="Arial Bold"/>
                <a:sym typeface="Arial Bold"/>
              </a:rPr>
              <a:t>Kết luận</a:t>
            </a:r>
            <a:r>
              <a:rPr lang="en-US" sz="2803">
                <a:solidFill>
                  <a:srgbClr val="000000"/>
                </a:solidFill>
                <a:latin typeface="Arial"/>
                <a:ea typeface="Arial"/>
                <a:cs typeface="Arial"/>
                <a:sym typeface="Arial"/>
              </a:rPr>
              <a:t> </a:t>
            </a:r>
          </a:p>
          <a:p>
            <a:pPr algn="l" marL="605352" indent="-302676" lvl="1">
              <a:lnSpc>
                <a:spcPts val="3364"/>
              </a:lnSpc>
              <a:buFont typeface="Arial"/>
              <a:buChar char="•"/>
            </a:pPr>
            <a:r>
              <a:rPr lang="en-US" sz="2803">
                <a:solidFill>
                  <a:srgbClr val="000000"/>
                </a:solidFill>
                <a:latin typeface="Arial"/>
                <a:ea typeface="Arial"/>
                <a:cs typeface="Arial"/>
                <a:sym typeface="Arial"/>
              </a:rPr>
              <a:t>Hệ thống hiện tại đã phân loại tốt các nhóm quần áo như: Tees, Tanks, Rompers, Dresses, Pants, Jackets, v.v.</a:t>
            </a:r>
          </a:p>
          <a:p>
            <a:pPr algn="l" marL="605352" indent="-302676" lvl="1">
              <a:lnSpc>
                <a:spcPts val="3364"/>
              </a:lnSpc>
              <a:buFont typeface="Arial"/>
              <a:buChar char="•"/>
            </a:pPr>
            <a:r>
              <a:rPr lang="en-US" sz="2803">
                <a:solidFill>
                  <a:srgbClr val="000000"/>
                </a:solidFill>
                <a:latin typeface="Arial"/>
                <a:ea typeface="Arial"/>
                <a:cs typeface="Arial"/>
                <a:sym typeface="Arial"/>
              </a:rPr>
              <a:t>Việc kết hợp ảnh toàn thân với mô hình đã giúp tăng độ chính xác khi nhận diện loại trang phục.</a:t>
            </a:r>
          </a:p>
          <a:p>
            <a:pPr algn="l" marL="605352" indent="-302676" lvl="1">
              <a:lnSpc>
                <a:spcPts val="3364"/>
              </a:lnSpc>
              <a:buFont typeface="Arial"/>
              <a:buChar char="•"/>
            </a:pPr>
            <a:r>
              <a:rPr lang="en-US" sz="2803">
                <a:solidFill>
                  <a:srgbClr val="000000"/>
                </a:solidFill>
                <a:latin typeface="Arial"/>
                <a:ea typeface="Arial"/>
                <a:cs typeface="Arial"/>
                <a:sym typeface="Arial"/>
              </a:rPr>
              <a:t>Tuy nhiên, một số chi tiết nhỏ và phần cơ thể người đôi khi vẫn bị nhận diện chưa chính xác.</a:t>
            </a:r>
          </a:p>
          <a:p>
            <a:pPr algn="l">
              <a:lnSpc>
                <a:spcPts val="3364"/>
              </a:lnSpc>
            </a:pPr>
            <a:r>
              <a:rPr lang="en-US" sz="2803" b="true">
                <a:solidFill>
                  <a:srgbClr val="000000"/>
                </a:solidFill>
                <a:latin typeface="Arial Bold"/>
                <a:ea typeface="Arial Bold"/>
                <a:cs typeface="Arial Bold"/>
                <a:sym typeface="Arial Bold"/>
              </a:rPr>
              <a:t>Hướng phát triển</a:t>
            </a:r>
          </a:p>
          <a:p>
            <a:pPr algn="l" marL="605352" indent="-302676" lvl="1">
              <a:lnSpc>
                <a:spcPts val="3364"/>
              </a:lnSpc>
              <a:buFont typeface="Arial"/>
              <a:buChar char="•"/>
            </a:pPr>
            <a:r>
              <a:rPr lang="en-US" sz="2803">
                <a:solidFill>
                  <a:srgbClr val="000000"/>
                </a:solidFill>
                <a:latin typeface="Arial"/>
                <a:ea typeface="Arial"/>
                <a:cs typeface="Arial"/>
                <a:sym typeface="Arial"/>
              </a:rPr>
              <a:t>Nâng cấp mô hình sang v2-1 với định dạng float32 để tăng độ phân giải ảnh, giúp mô hình in người rõ hơn, nhận diện trang phục sát thực tế hơn.</a:t>
            </a:r>
          </a:p>
          <a:p>
            <a:pPr algn="l" marL="605352" indent="-302676" lvl="1">
              <a:lnSpc>
                <a:spcPts val="3364"/>
              </a:lnSpc>
              <a:buFont typeface="Arial"/>
              <a:buChar char="•"/>
            </a:pPr>
            <a:r>
              <a:rPr lang="en-US" sz="2803">
                <a:solidFill>
                  <a:srgbClr val="000000"/>
                </a:solidFill>
                <a:latin typeface="Arial"/>
                <a:ea typeface="Arial"/>
                <a:cs typeface="Arial"/>
                <a:sym typeface="Arial"/>
              </a:rPr>
              <a:t>Thêm phân tích keypoints hoặc segmentation để phân biệt chi tiết giữa các dạng trang phục liền thân như romper, jumpsuit và dresses.</a:t>
            </a:r>
          </a:p>
          <a:p>
            <a:pPr algn="l" marL="605352" indent="-302676" lvl="1">
              <a:lnSpc>
                <a:spcPts val="3364"/>
              </a:lnSpc>
              <a:buFont typeface="Arial"/>
              <a:buChar char="•"/>
            </a:pPr>
            <a:r>
              <a:rPr lang="en-US" sz="2803">
                <a:solidFill>
                  <a:srgbClr val="000000"/>
                </a:solidFill>
                <a:latin typeface="Arial"/>
                <a:ea typeface="Arial"/>
                <a:cs typeface="Arial"/>
                <a:sym typeface="Arial"/>
              </a:rPr>
              <a:t>Mở rộng tập dữ liệu với ảnh từ nhiều góc chụp (side, back) để cải thiện khả năng phân loại trong thực tế.</a:t>
            </a:r>
          </a:p>
          <a:p>
            <a:pPr algn="l" marL="605352" indent="-302676" lvl="1">
              <a:lnSpc>
                <a:spcPts val="3364"/>
              </a:lnSpc>
              <a:buFont typeface="Arial"/>
              <a:buChar char="•"/>
            </a:pPr>
            <a:r>
              <a:rPr lang="en-US" sz="2803">
                <a:solidFill>
                  <a:srgbClr val="000000"/>
                </a:solidFill>
                <a:latin typeface="Arial"/>
                <a:ea typeface="Arial"/>
                <a:cs typeface="Arial"/>
                <a:sym typeface="Arial"/>
              </a:rPr>
              <a:t>Kết hợp với model nhận diện dáng người để cá nhân hóa gợi ý trang phục phù hợp hơn.</a:t>
            </a:r>
          </a:p>
          <a:p>
            <a:pPr algn="l">
              <a:lnSpc>
                <a:spcPts val="3364"/>
              </a:lnSpc>
            </a:pPr>
          </a:p>
        </p:txBody>
      </p:sp>
      <p:sp>
        <p:nvSpPr>
          <p:cNvPr name="Freeform 5" id="5"/>
          <p:cNvSpPr/>
          <p:nvPr/>
        </p:nvSpPr>
        <p:spPr>
          <a:xfrm flipH="false" flipV="false" rot="0">
            <a:off x="12330138" y="4366375"/>
            <a:ext cx="5957862" cy="5920625"/>
          </a:xfrm>
          <a:custGeom>
            <a:avLst/>
            <a:gdLst/>
            <a:ahLst/>
            <a:cxnLst/>
            <a:rect r="r" b="b" t="t" l="l"/>
            <a:pathLst>
              <a:path h="5920625" w="5957862">
                <a:moveTo>
                  <a:pt x="0" y="0"/>
                </a:moveTo>
                <a:lnTo>
                  <a:pt x="5957862" y="0"/>
                </a:lnTo>
                <a:lnTo>
                  <a:pt x="5957862" y="5920625"/>
                </a:lnTo>
                <a:lnTo>
                  <a:pt x="0" y="5920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14812" y="442968"/>
            <a:ext cx="17901237" cy="771525"/>
          </a:xfrm>
          <a:prstGeom prst="rect">
            <a:avLst/>
          </a:prstGeom>
        </p:spPr>
        <p:txBody>
          <a:bodyPr anchor="t" rtlCol="false" tIns="0" lIns="0" bIns="0" rIns="0">
            <a:spAutoFit/>
          </a:bodyPr>
          <a:lstStyle/>
          <a:p>
            <a:pPr algn="ctr">
              <a:lnSpc>
                <a:spcPts val="6000"/>
              </a:lnSpc>
              <a:spcBef>
                <a:spcPct val="0"/>
              </a:spcBef>
            </a:pPr>
            <a:r>
              <a:rPr lang="en-US" b="true" sz="5000">
                <a:solidFill>
                  <a:srgbClr val="000000"/>
                </a:solidFill>
                <a:latin typeface="Aileron Heavy Bold"/>
                <a:ea typeface="Aileron Heavy Bold"/>
                <a:cs typeface="Aileron Heavy Bold"/>
                <a:sym typeface="Aileron Heavy Bold"/>
              </a:rPr>
              <a:t>Kế</a:t>
            </a:r>
            <a:r>
              <a:rPr lang="en-US" b="true" sz="5000">
                <a:solidFill>
                  <a:srgbClr val="000000"/>
                </a:solidFill>
                <a:latin typeface="Aileron Heavy Bold"/>
                <a:ea typeface="Aileron Heavy Bold"/>
                <a:cs typeface="Aileron Heavy Bold"/>
                <a:sym typeface="Aileron Heavy Bold"/>
              </a:rPr>
              <a:t>t luận và Hướng phát triển tương lai</a:t>
            </a:r>
          </a:p>
        </p:txBody>
      </p:sp>
    </p:spTree>
  </p:cSld>
  <p:clrMapOvr>
    <a:masterClrMapping/>
  </p:clrMapOvr>
</p:sld>
</file>

<file path=ppt/slides/slide18.xml><?xml version="1.0" encoding="utf-8"?>
<p:sld xmlns:p="http://schemas.openxmlformats.org/presentationml/2006/main" xmlns:a="http://schemas.openxmlformats.org/drawingml/2006/main">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318" y="3362892"/>
            <a:ext cx="18939059" cy="2483981"/>
            <a:chOff x="0" y="0"/>
            <a:chExt cx="4988065" cy="654217"/>
          </a:xfrm>
        </p:grpSpPr>
        <p:sp>
          <p:nvSpPr>
            <p:cNvPr name="Freeform 3" id="3"/>
            <p:cNvSpPr/>
            <p:nvPr/>
          </p:nvSpPr>
          <p:spPr>
            <a:xfrm flipH="false" flipV="false" rot="0">
              <a:off x="0" y="0"/>
              <a:ext cx="4988065" cy="654217"/>
            </a:xfrm>
            <a:custGeom>
              <a:avLst/>
              <a:gdLst/>
              <a:ahLst/>
              <a:cxnLst/>
              <a:rect r="r" b="b" t="t" l="l"/>
              <a:pathLst>
                <a:path h="654217" w="4988065">
                  <a:moveTo>
                    <a:pt x="0" y="0"/>
                  </a:moveTo>
                  <a:lnTo>
                    <a:pt x="4988065" y="0"/>
                  </a:lnTo>
                  <a:lnTo>
                    <a:pt x="4988065" y="654217"/>
                  </a:lnTo>
                  <a:lnTo>
                    <a:pt x="0" y="654217"/>
                  </a:lnTo>
                  <a:close/>
                </a:path>
              </a:pathLst>
            </a:custGeom>
            <a:solidFill>
              <a:srgbClr val="2B59C3">
                <a:alpha val="71765"/>
              </a:srgbClr>
            </a:solidFill>
          </p:spPr>
        </p:sp>
        <p:sp>
          <p:nvSpPr>
            <p:cNvPr name="TextBox 4" id="4"/>
            <p:cNvSpPr txBox="true"/>
            <p:nvPr/>
          </p:nvSpPr>
          <p:spPr>
            <a:xfrm>
              <a:off x="0" y="28575"/>
              <a:ext cx="4988065" cy="625642"/>
            </a:xfrm>
            <a:prstGeom prst="rect">
              <a:avLst/>
            </a:prstGeom>
          </p:spPr>
          <p:txBody>
            <a:bodyPr anchor="ctr" rtlCol="false" tIns="50800" lIns="50800" bIns="50800" rIns="50800"/>
            <a:lstStyle/>
            <a:p>
              <a:pPr algn="ctr">
                <a:lnSpc>
                  <a:spcPts val="2661"/>
                </a:lnSpc>
              </a:pPr>
            </a:p>
          </p:txBody>
        </p:sp>
      </p:grpSp>
      <p:grpSp>
        <p:nvGrpSpPr>
          <p:cNvPr name="Group 5" id="5"/>
          <p:cNvGrpSpPr/>
          <p:nvPr/>
        </p:nvGrpSpPr>
        <p:grpSpPr>
          <a:xfrm rot="0">
            <a:off x="3715285" y="3901510"/>
            <a:ext cx="10857430" cy="2483981"/>
            <a:chOff x="0" y="0"/>
            <a:chExt cx="2859570" cy="654217"/>
          </a:xfrm>
        </p:grpSpPr>
        <p:sp>
          <p:nvSpPr>
            <p:cNvPr name="Freeform 6" id="6"/>
            <p:cNvSpPr/>
            <p:nvPr/>
          </p:nvSpPr>
          <p:spPr>
            <a:xfrm flipH="false" flipV="false" rot="0">
              <a:off x="0" y="0"/>
              <a:ext cx="2859570" cy="654217"/>
            </a:xfrm>
            <a:custGeom>
              <a:avLst/>
              <a:gdLst/>
              <a:ahLst/>
              <a:cxnLst/>
              <a:rect r="r" b="b" t="t" l="l"/>
              <a:pathLst>
                <a:path h="654217" w="2859570">
                  <a:moveTo>
                    <a:pt x="0" y="0"/>
                  </a:moveTo>
                  <a:lnTo>
                    <a:pt x="2859570" y="0"/>
                  </a:lnTo>
                  <a:lnTo>
                    <a:pt x="2859570" y="654217"/>
                  </a:lnTo>
                  <a:lnTo>
                    <a:pt x="0" y="654217"/>
                  </a:lnTo>
                  <a:close/>
                </a:path>
              </a:pathLst>
            </a:custGeom>
            <a:solidFill>
              <a:srgbClr val="2B59C3">
                <a:alpha val="71765"/>
              </a:srgbClr>
            </a:solidFill>
          </p:spPr>
        </p:sp>
        <p:sp>
          <p:nvSpPr>
            <p:cNvPr name="TextBox 7" id="7"/>
            <p:cNvSpPr txBox="true"/>
            <p:nvPr/>
          </p:nvSpPr>
          <p:spPr>
            <a:xfrm>
              <a:off x="0" y="28575"/>
              <a:ext cx="2859570" cy="625642"/>
            </a:xfrm>
            <a:prstGeom prst="rect">
              <a:avLst/>
            </a:prstGeom>
          </p:spPr>
          <p:txBody>
            <a:bodyPr anchor="ctr" rtlCol="false" tIns="50800" lIns="50800" bIns="50800" rIns="50800"/>
            <a:lstStyle/>
            <a:p>
              <a:pPr algn="ctr">
                <a:lnSpc>
                  <a:spcPts val="2661"/>
                </a:lnSpc>
              </a:pPr>
            </a:p>
          </p:txBody>
        </p:sp>
      </p:grpSp>
      <p:sp>
        <p:nvSpPr>
          <p:cNvPr name="TextBox 8" id="8"/>
          <p:cNvSpPr txBox="true"/>
          <p:nvPr/>
        </p:nvSpPr>
        <p:spPr>
          <a:xfrm rot="0">
            <a:off x="3849324" y="3108447"/>
            <a:ext cx="10113334" cy="2428502"/>
          </a:xfrm>
          <a:prstGeom prst="rect">
            <a:avLst/>
          </a:prstGeom>
        </p:spPr>
        <p:txBody>
          <a:bodyPr anchor="t" rtlCol="false" tIns="0" lIns="0" bIns="0" rIns="0">
            <a:spAutoFit/>
          </a:bodyPr>
          <a:lstStyle/>
          <a:p>
            <a:pPr algn="ctr">
              <a:lnSpc>
                <a:spcPts val="9612"/>
              </a:lnSpc>
            </a:pPr>
            <a:r>
              <a:rPr lang="en-US" sz="6866" b="true">
                <a:solidFill>
                  <a:srgbClr val="FFFFFF"/>
                </a:solidFill>
                <a:latin typeface="DejaVu Serif Bold"/>
                <a:ea typeface="DejaVu Serif Bold"/>
                <a:cs typeface="DejaVu Serif Bold"/>
                <a:sym typeface="DejaVu Serif Bold"/>
              </a:rPr>
              <a:t>Thank You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959205" y="2491322"/>
            <a:ext cx="7751676" cy="4755575"/>
          </a:xfrm>
          <a:custGeom>
            <a:avLst/>
            <a:gdLst/>
            <a:ahLst/>
            <a:cxnLst/>
            <a:rect r="r" b="b" t="t" l="l"/>
            <a:pathLst>
              <a:path h="4755575" w="7751676">
                <a:moveTo>
                  <a:pt x="0" y="0"/>
                </a:moveTo>
                <a:lnTo>
                  <a:pt x="7751676" y="0"/>
                </a:lnTo>
                <a:lnTo>
                  <a:pt x="7751676" y="4755575"/>
                </a:lnTo>
                <a:lnTo>
                  <a:pt x="0" y="4755575"/>
                </a:lnTo>
                <a:lnTo>
                  <a:pt x="0" y="0"/>
                </a:lnTo>
                <a:close/>
              </a:path>
            </a:pathLst>
          </a:custGeom>
          <a:blipFill>
            <a:blip r:embed="rId2"/>
            <a:stretch>
              <a:fillRect l="0" t="-1141" r="0" b="-1141"/>
            </a:stretch>
          </a:blipFill>
        </p:spPr>
      </p:sp>
      <p:sp>
        <p:nvSpPr>
          <p:cNvPr name="TextBox 3" id="3"/>
          <p:cNvSpPr txBox="true"/>
          <p:nvPr/>
        </p:nvSpPr>
        <p:spPr>
          <a:xfrm rot="0">
            <a:off x="933155" y="1472147"/>
            <a:ext cx="6687186" cy="1019175"/>
          </a:xfrm>
          <a:prstGeom prst="rect">
            <a:avLst/>
          </a:prstGeom>
        </p:spPr>
        <p:txBody>
          <a:bodyPr anchor="t" rtlCol="false" tIns="0" lIns="0" bIns="0" rIns="0">
            <a:spAutoFit/>
          </a:bodyPr>
          <a:lstStyle/>
          <a:p>
            <a:pPr algn="l">
              <a:lnSpc>
                <a:spcPts val="7920"/>
              </a:lnSpc>
            </a:pPr>
            <a:r>
              <a:rPr lang="en-US" sz="6600" b="true">
                <a:solidFill>
                  <a:srgbClr val="17161C"/>
                </a:solidFill>
                <a:latin typeface="Maven Pro Bold"/>
                <a:ea typeface="Maven Pro Bold"/>
                <a:cs typeface="Maven Pro Bold"/>
                <a:sym typeface="Maven Pro Bold"/>
              </a:rPr>
              <a:t>Giới Thiệu</a:t>
            </a:r>
          </a:p>
        </p:txBody>
      </p:sp>
      <p:sp>
        <p:nvSpPr>
          <p:cNvPr name="TextBox 4" id="4"/>
          <p:cNvSpPr txBox="true"/>
          <p:nvPr/>
        </p:nvSpPr>
        <p:spPr>
          <a:xfrm rot="0">
            <a:off x="933155" y="3136970"/>
            <a:ext cx="7746970" cy="5052695"/>
          </a:xfrm>
          <a:prstGeom prst="rect">
            <a:avLst/>
          </a:prstGeom>
        </p:spPr>
        <p:txBody>
          <a:bodyPr anchor="t" rtlCol="false" tIns="0" lIns="0" bIns="0" rIns="0">
            <a:spAutoFit/>
          </a:bodyPr>
          <a:lstStyle/>
          <a:p>
            <a:pPr algn="l">
              <a:lnSpc>
                <a:spcPts val="4480"/>
              </a:lnSpc>
              <a:spcBef>
                <a:spcPct val="0"/>
              </a:spcBef>
            </a:pPr>
            <a:r>
              <a:rPr lang="en-US" sz="3200">
                <a:solidFill>
                  <a:srgbClr val="17161C"/>
                </a:solidFill>
                <a:latin typeface="Maven Pro"/>
                <a:ea typeface="Maven Pro"/>
                <a:cs typeface="Maven Pro"/>
                <a:sym typeface="Maven Pro"/>
              </a:rPr>
              <a:t>Stable Diffu</a:t>
            </a:r>
            <a:r>
              <a:rPr lang="en-US" sz="3200">
                <a:solidFill>
                  <a:srgbClr val="17161C"/>
                </a:solidFill>
                <a:latin typeface="Maven Pro"/>
                <a:ea typeface="Maven Pro"/>
                <a:cs typeface="Maven Pro"/>
                <a:sym typeface="Maven Pro"/>
              </a:rPr>
              <a:t>sion Model là một phương pháp học sâu (deep learning) hiện đại được sử dụng rộng rãi trong việc tạo ra dữ liệu tổng hợp, đặc biệt là tạo ảnh từ văn bản (text-to-image). Mô hình này dựa trên quá trình khuếch tán (diffusion process), trong đó dữ liệu ban đầu dần bị thêm nhiễu và sau đó được tái tạo lại một cách có kiểm soát.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66336" y="6861707"/>
            <a:ext cx="7971239" cy="3035001"/>
          </a:xfrm>
          <a:custGeom>
            <a:avLst/>
            <a:gdLst/>
            <a:ahLst/>
            <a:cxnLst/>
            <a:rect r="r" b="b" t="t" l="l"/>
            <a:pathLst>
              <a:path h="3035001" w="7971239">
                <a:moveTo>
                  <a:pt x="0" y="0"/>
                </a:moveTo>
                <a:lnTo>
                  <a:pt x="7971239" y="0"/>
                </a:lnTo>
                <a:lnTo>
                  <a:pt x="7971239" y="3035001"/>
                </a:lnTo>
                <a:lnTo>
                  <a:pt x="0" y="3035001"/>
                </a:lnTo>
                <a:lnTo>
                  <a:pt x="0" y="0"/>
                </a:lnTo>
                <a:close/>
              </a:path>
            </a:pathLst>
          </a:custGeom>
          <a:blipFill>
            <a:blip r:embed="rId2"/>
            <a:stretch>
              <a:fillRect l="0" t="0" r="0" b="0"/>
            </a:stretch>
          </a:blipFill>
        </p:spPr>
      </p:sp>
      <p:sp>
        <p:nvSpPr>
          <p:cNvPr name="Freeform 3" id="3"/>
          <p:cNvSpPr/>
          <p:nvPr/>
        </p:nvSpPr>
        <p:spPr>
          <a:xfrm flipH="false" flipV="false" rot="0">
            <a:off x="10976348" y="6785507"/>
            <a:ext cx="6533523" cy="3111201"/>
          </a:xfrm>
          <a:custGeom>
            <a:avLst/>
            <a:gdLst/>
            <a:ahLst/>
            <a:cxnLst/>
            <a:rect r="r" b="b" t="t" l="l"/>
            <a:pathLst>
              <a:path h="3111201" w="6533523">
                <a:moveTo>
                  <a:pt x="0" y="0"/>
                </a:moveTo>
                <a:lnTo>
                  <a:pt x="6533522" y="0"/>
                </a:lnTo>
                <a:lnTo>
                  <a:pt x="6533522" y="3111201"/>
                </a:lnTo>
                <a:lnTo>
                  <a:pt x="0" y="3111201"/>
                </a:lnTo>
                <a:lnTo>
                  <a:pt x="0" y="0"/>
                </a:lnTo>
                <a:close/>
              </a:path>
            </a:pathLst>
          </a:custGeom>
          <a:blipFill>
            <a:blip r:embed="rId3"/>
            <a:stretch>
              <a:fillRect l="0" t="0" r="0" b="0"/>
            </a:stretch>
          </a:blipFill>
        </p:spPr>
      </p:sp>
      <p:sp>
        <p:nvSpPr>
          <p:cNvPr name="TextBox 4" id="4"/>
          <p:cNvSpPr txBox="true"/>
          <p:nvPr/>
        </p:nvSpPr>
        <p:spPr>
          <a:xfrm rot="0">
            <a:off x="1838156" y="1028700"/>
            <a:ext cx="4706447" cy="1200150"/>
          </a:xfrm>
          <a:prstGeom prst="rect">
            <a:avLst/>
          </a:prstGeom>
        </p:spPr>
        <p:txBody>
          <a:bodyPr anchor="t" rtlCol="false" tIns="0" lIns="0" bIns="0" rIns="0">
            <a:spAutoFit/>
          </a:bodyPr>
          <a:lstStyle/>
          <a:p>
            <a:pPr algn="ctr">
              <a:lnSpc>
                <a:spcPts val="4799"/>
              </a:lnSpc>
              <a:spcBef>
                <a:spcPct val="0"/>
              </a:spcBef>
            </a:pPr>
            <a:r>
              <a:rPr lang="en-US" b="true" sz="3999">
                <a:solidFill>
                  <a:srgbClr val="000000"/>
                </a:solidFill>
                <a:latin typeface="Maven Pro Bold"/>
                <a:ea typeface="Maven Pro Bold"/>
                <a:cs typeface="Maven Pro Bold"/>
                <a:sym typeface="Maven Pro Bold"/>
              </a:rPr>
              <a:t>Unconditional Generative Models</a:t>
            </a:r>
          </a:p>
        </p:txBody>
      </p:sp>
      <p:sp>
        <p:nvSpPr>
          <p:cNvPr name="TextBox 5" id="5"/>
          <p:cNvSpPr txBox="true"/>
          <p:nvPr/>
        </p:nvSpPr>
        <p:spPr>
          <a:xfrm rot="0">
            <a:off x="10761049" y="1028700"/>
            <a:ext cx="4952644" cy="1200150"/>
          </a:xfrm>
          <a:prstGeom prst="rect">
            <a:avLst/>
          </a:prstGeom>
        </p:spPr>
        <p:txBody>
          <a:bodyPr anchor="t" rtlCol="false" tIns="0" lIns="0" bIns="0" rIns="0">
            <a:spAutoFit/>
          </a:bodyPr>
          <a:lstStyle/>
          <a:p>
            <a:pPr algn="ctr">
              <a:lnSpc>
                <a:spcPts val="4799"/>
              </a:lnSpc>
              <a:spcBef>
                <a:spcPct val="0"/>
              </a:spcBef>
            </a:pPr>
            <a:r>
              <a:rPr lang="en-US" b="true" sz="3999">
                <a:solidFill>
                  <a:srgbClr val="000000"/>
                </a:solidFill>
                <a:latin typeface="Maven Pro Bold"/>
                <a:ea typeface="Maven Pro Bold"/>
                <a:cs typeface="Maven Pro Bold"/>
                <a:sym typeface="Maven Pro Bold"/>
              </a:rPr>
              <a:t>Conditional Generative Models</a:t>
            </a:r>
          </a:p>
        </p:txBody>
      </p:sp>
      <p:sp>
        <p:nvSpPr>
          <p:cNvPr name="TextBox 6" id="6"/>
          <p:cNvSpPr txBox="true"/>
          <p:nvPr/>
        </p:nvSpPr>
        <p:spPr>
          <a:xfrm rot="0">
            <a:off x="2218645" y="2480525"/>
            <a:ext cx="4325957" cy="1200150"/>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Maven Pro"/>
                <a:ea typeface="Maven Pro"/>
                <a:cs typeface="Maven Pro"/>
                <a:sym typeface="Maven Pro"/>
              </a:rPr>
              <a:t>(</a:t>
            </a:r>
            <a:r>
              <a:rPr lang="en-US" sz="3999">
                <a:solidFill>
                  <a:srgbClr val="000000"/>
                </a:solidFill>
                <a:latin typeface="Maven Pro"/>
                <a:ea typeface="Maven Pro"/>
                <a:cs typeface="Maven Pro"/>
                <a:sym typeface="Maven Pro"/>
              </a:rPr>
              <a:t>Mô hình sinh không điều kiện)</a:t>
            </a:r>
          </a:p>
        </p:txBody>
      </p:sp>
      <p:sp>
        <p:nvSpPr>
          <p:cNvPr name="TextBox 7" id="7"/>
          <p:cNvSpPr txBox="true"/>
          <p:nvPr/>
        </p:nvSpPr>
        <p:spPr>
          <a:xfrm rot="0">
            <a:off x="11077207" y="2480525"/>
            <a:ext cx="4320327" cy="1200150"/>
          </a:xfrm>
          <a:prstGeom prst="rect">
            <a:avLst/>
          </a:prstGeom>
        </p:spPr>
        <p:txBody>
          <a:bodyPr anchor="t" rtlCol="false" tIns="0" lIns="0" bIns="0" rIns="0">
            <a:spAutoFit/>
          </a:bodyPr>
          <a:lstStyle/>
          <a:p>
            <a:pPr algn="ctr">
              <a:lnSpc>
                <a:spcPts val="4799"/>
              </a:lnSpc>
              <a:spcBef>
                <a:spcPct val="0"/>
              </a:spcBef>
            </a:pPr>
            <a:r>
              <a:rPr lang="en-US" sz="3999">
                <a:solidFill>
                  <a:srgbClr val="000000"/>
                </a:solidFill>
                <a:latin typeface="Maven Pro"/>
                <a:ea typeface="Maven Pro"/>
                <a:cs typeface="Maven Pro"/>
                <a:sym typeface="Maven Pro"/>
              </a:rPr>
              <a:t>(</a:t>
            </a:r>
            <a:r>
              <a:rPr lang="en-US" sz="3999">
                <a:solidFill>
                  <a:srgbClr val="000000"/>
                </a:solidFill>
                <a:latin typeface="Maven Pro"/>
                <a:ea typeface="Maven Pro"/>
                <a:cs typeface="Maven Pro"/>
                <a:sym typeface="Maven Pro"/>
              </a:rPr>
              <a:t>Mô hình sinh có điều kiện)</a:t>
            </a:r>
          </a:p>
        </p:txBody>
      </p:sp>
      <p:sp>
        <p:nvSpPr>
          <p:cNvPr name="TextBox 8" id="8"/>
          <p:cNvSpPr txBox="true"/>
          <p:nvPr/>
        </p:nvSpPr>
        <p:spPr>
          <a:xfrm rot="0">
            <a:off x="355835" y="4070882"/>
            <a:ext cx="8441397" cy="933450"/>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000000"/>
                </a:solidFill>
                <a:latin typeface="Maven Pro"/>
                <a:ea typeface="Maven Pro"/>
                <a:cs typeface="Maven Pro"/>
                <a:sym typeface="Maven Pro"/>
              </a:rPr>
              <a:t>Tạo ra hình ảnh từ chỉ từ nhiễu.</a:t>
            </a:r>
          </a:p>
          <a:p>
            <a:pPr algn="l" marL="647700" indent="-323850" lvl="1">
              <a:lnSpc>
                <a:spcPts val="3600"/>
              </a:lnSpc>
              <a:buFont typeface="Arial"/>
              <a:buChar char="•"/>
            </a:pPr>
            <a:r>
              <a:rPr lang="en-US" sz="3000">
                <a:solidFill>
                  <a:srgbClr val="000000"/>
                </a:solidFill>
                <a:latin typeface="Maven Pro"/>
                <a:ea typeface="Maven Pro"/>
                <a:cs typeface="Maven Pro"/>
                <a:sym typeface="Maven Pro"/>
              </a:rPr>
              <a:t> Hình ảnh được tạo ra có thể là bất cứ thứ gì.</a:t>
            </a:r>
          </a:p>
        </p:txBody>
      </p:sp>
      <p:sp>
        <p:nvSpPr>
          <p:cNvPr name="TextBox 9" id="9"/>
          <p:cNvSpPr txBox="true"/>
          <p:nvPr/>
        </p:nvSpPr>
        <p:spPr>
          <a:xfrm rot="0">
            <a:off x="10050823" y="4070882"/>
            <a:ext cx="6898192" cy="2305050"/>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000000"/>
                </a:solidFill>
                <a:latin typeface="Maven Pro"/>
                <a:ea typeface="Maven Pro"/>
                <a:cs typeface="Maven Pro"/>
                <a:sym typeface="Maven Pro"/>
              </a:rPr>
              <a:t>Tạo ra hình ảnh từ nhiễu và các tín hiệu đầu vào.</a:t>
            </a:r>
          </a:p>
          <a:p>
            <a:pPr algn="l" marL="647700" indent="-323850" lvl="1">
              <a:lnSpc>
                <a:spcPts val="3600"/>
              </a:lnSpc>
              <a:buFont typeface="Arial"/>
              <a:buChar char="•"/>
            </a:pPr>
            <a:r>
              <a:rPr lang="en-US" sz="3000">
                <a:solidFill>
                  <a:srgbClr val="000000"/>
                </a:solidFill>
                <a:latin typeface="Maven Pro"/>
                <a:ea typeface="Maven Pro"/>
                <a:cs typeface="Maven Pro"/>
                <a:sym typeface="Maven Pro"/>
              </a:rPr>
              <a:t> Tín hiệu đầu vào có thể là văn bản, nhãn, hình ảnh khác, hoặc bất cứ thứ gì khác.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306915" y="5740246"/>
            <a:ext cx="12532442" cy="2161846"/>
          </a:xfrm>
          <a:custGeom>
            <a:avLst/>
            <a:gdLst/>
            <a:ahLst/>
            <a:cxnLst/>
            <a:rect r="r" b="b" t="t" l="l"/>
            <a:pathLst>
              <a:path h="2161846" w="12532442">
                <a:moveTo>
                  <a:pt x="0" y="0"/>
                </a:moveTo>
                <a:lnTo>
                  <a:pt x="12532442" y="0"/>
                </a:lnTo>
                <a:lnTo>
                  <a:pt x="12532442" y="2161846"/>
                </a:lnTo>
                <a:lnTo>
                  <a:pt x="0" y="2161846"/>
                </a:lnTo>
                <a:lnTo>
                  <a:pt x="0" y="0"/>
                </a:lnTo>
                <a:close/>
              </a:path>
            </a:pathLst>
          </a:custGeom>
          <a:blipFill>
            <a:blip r:embed="rId2"/>
            <a:stretch>
              <a:fillRect l="0" t="0" r="0" b="0"/>
            </a:stretch>
          </a:blipFill>
        </p:spPr>
      </p:sp>
      <p:sp>
        <p:nvSpPr>
          <p:cNvPr name="TextBox 3" id="3"/>
          <p:cNvSpPr txBox="true"/>
          <p:nvPr/>
        </p:nvSpPr>
        <p:spPr>
          <a:xfrm rot="0">
            <a:off x="1028700" y="457200"/>
            <a:ext cx="15088872" cy="933450"/>
          </a:xfrm>
          <a:prstGeom prst="rect">
            <a:avLst/>
          </a:prstGeom>
        </p:spPr>
        <p:txBody>
          <a:bodyPr anchor="t" rtlCol="false" tIns="0" lIns="0" bIns="0" rIns="0">
            <a:spAutoFit/>
          </a:bodyPr>
          <a:lstStyle/>
          <a:p>
            <a:pPr algn="l">
              <a:lnSpc>
                <a:spcPts val="7200"/>
              </a:lnSpc>
            </a:pPr>
            <a:r>
              <a:rPr lang="en-US" sz="6000" b="true">
                <a:solidFill>
                  <a:srgbClr val="17161C"/>
                </a:solidFill>
                <a:latin typeface="Maven Pro Bold"/>
                <a:ea typeface="Maven Pro Bold"/>
                <a:cs typeface="Maven Pro Bold"/>
                <a:sym typeface="Maven Pro Bold"/>
              </a:rPr>
              <a:t>Nguyên Lý Hoạt Động</a:t>
            </a:r>
          </a:p>
        </p:txBody>
      </p:sp>
      <p:sp>
        <p:nvSpPr>
          <p:cNvPr name="TextBox 4" id="4"/>
          <p:cNvSpPr txBox="true"/>
          <p:nvPr/>
        </p:nvSpPr>
        <p:spPr>
          <a:xfrm rot="0">
            <a:off x="1028700" y="1839749"/>
            <a:ext cx="15088872" cy="556895"/>
          </a:xfrm>
          <a:prstGeom prst="rect">
            <a:avLst/>
          </a:prstGeom>
        </p:spPr>
        <p:txBody>
          <a:bodyPr anchor="t" rtlCol="false" tIns="0" lIns="0" bIns="0" rIns="0">
            <a:spAutoFit/>
          </a:bodyPr>
          <a:lstStyle/>
          <a:p>
            <a:pPr algn="l">
              <a:lnSpc>
                <a:spcPts val="4479"/>
              </a:lnSpc>
              <a:spcBef>
                <a:spcPct val="0"/>
              </a:spcBef>
            </a:pPr>
            <a:r>
              <a:rPr lang="en-US" sz="3199" b="true">
                <a:solidFill>
                  <a:srgbClr val="17161C"/>
                </a:solidFill>
                <a:latin typeface="Maven Pro Bold"/>
                <a:ea typeface="Maven Pro Bold"/>
                <a:cs typeface="Maven Pro Bold"/>
                <a:sym typeface="Maven Pro Bold"/>
              </a:rPr>
              <a:t>1. Forward Diffusion (Quá trình khuếch tán - Thêm nhiễu)</a:t>
            </a:r>
          </a:p>
        </p:txBody>
      </p:sp>
      <p:sp>
        <p:nvSpPr>
          <p:cNvPr name="TextBox 5" id="5"/>
          <p:cNvSpPr txBox="true"/>
          <p:nvPr/>
        </p:nvSpPr>
        <p:spPr>
          <a:xfrm rot="0">
            <a:off x="1434127" y="2574462"/>
            <a:ext cx="15419746" cy="2472055"/>
          </a:xfrm>
          <a:prstGeom prst="rect">
            <a:avLst/>
          </a:prstGeom>
        </p:spPr>
        <p:txBody>
          <a:bodyPr anchor="t" rtlCol="false" tIns="0" lIns="0" bIns="0" rIns="0">
            <a:spAutoFit/>
          </a:bodyPr>
          <a:lstStyle/>
          <a:p>
            <a:pPr algn="just">
              <a:lnSpc>
                <a:spcPts val="3919"/>
              </a:lnSpc>
            </a:pPr>
            <a:r>
              <a:rPr lang="en-US" sz="2799">
                <a:solidFill>
                  <a:srgbClr val="17161C"/>
                </a:solidFill>
                <a:latin typeface="Maven Pro"/>
                <a:ea typeface="Maven Pro"/>
                <a:cs typeface="Maven Pro"/>
                <a:sym typeface="Maven Pro"/>
              </a:rPr>
              <a:t>Trong giai đoạn này, dữ liệu gốc (ví dụ: một hình ảnh) sẽ bị thêm nhiễu ngẫu nhiên từng bước cho đến khi trở thành một hình ảnh hoàn toàn nhiễu (giống như màn hình tivi bị nhiễu sóng).</a:t>
            </a:r>
          </a:p>
          <a:p>
            <a:pPr algn="just">
              <a:lnSpc>
                <a:spcPts val="3919"/>
              </a:lnSpc>
            </a:pPr>
            <a:r>
              <a:rPr lang="en-US" sz="2799">
                <a:solidFill>
                  <a:srgbClr val="17161C"/>
                </a:solidFill>
                <a:latin typeface="Maven Pro"/>
                <a:ea typeface="Maven Pro"/>
                <a:cs typeface="Maven Pro"/>
                <a:sym typeface="Maven Pro"/>
              </a:rPr>
              <a:t>Mục đích của quá trình này là giúp mô hình học được cách làm ngược lại, tức là khôi phục ảnh từ nhiễu.</a:t>
            </a:r>
          </a:p>
          <a:p>
            <a:pPr algn="just">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528871" y="2490858"/>
            <a:ext cx="15421348" cy="4453255"/>
          </a:xfrm>
          <a:prstGeom prst="rect">
            <a:avLst/>
          </a:prstGeom>
        </p:spPr>
        <p:txBody>
          <a:bodyPr anchor="t" rtlCol="false" tIns="0" lIns="0" bIns="0" rIns="0">
            <a:spAutoFit/>
          </a:bodyPr>
          <a:lstStyle/>
          <a:p>
            <a:pPr algn="l">
              <a:lnSpc>
                <a:spcPts val="3919"/>
              </a:lnSpc>
              <a:spcBef>
                <a:spcPct val="0"/>
              </a:spcBef>
            </a:pPr>
            <a:r>
              <a:rPr lang="en-US" sz="2799">
                <a:solidFill>
                  <a:srgbClr val="17161C"/>
                </a:solidFill>
                <a:latin typeface="Maven Pro"/>
                <a:ea typeface="Maven Pro"/>
                <a:cs typeface="Maven Pro"/>
                <a:sym typeface="Maven Pro"/>
              </a:rPr>
              <a:t>Sau khi ảnh đã bị biế</a:t>
            </a:r>
            <a:r>
              <a:rPr lang="en-US" sz="2799">
                <a:solidFill>
                  <a:srgbClr val="17161C"/>
                </a:solidFill>
                <a:latin typeface="Maven Pro"/>
                <a:ea typeface="Maven Pro"/>
                <a:cs typeface="Maven Pro"/>
                <a:sym typeface="Maven Pro"/>
              </a:rPr>
              <a:t>n thành nhiễu, quá trình tiếp theo là từng bước khôi phục lại ảnh gốc bằng cách loại bỏ nhiễu một cách thông minh.</a:t>
            </a:r>
          </a:p>
          <a:p>
            <a:pPr algn="just" marL="604519" indent="-302260" lvl="1">
              <a:lnSpc>
                <a:spcPts val="3919"/>
              </a:lnSpc>
              <a:spcBef>
                <a:spcPct val="0"/>
              </a:spcBef>
              <a:buFont typeface="Arial"/>
              <a:buChar char="•"/>
            </a:pPr>
            <a:r>
              <a:rPr lang="en-US" sz="2799">
                <a:solidFill>
                  <a:srgbClr val="17161C"/>
                </a:solidFill>
                <a:latin typeface="Maven Pro"/>
                <a:ea typeface="Maven Pro"/>
                <a:cs typeface="Maven Pro"/>
                <a:sym typeface="Maven Pro"/>
              </a:rPr>
              <a:t>Một mạng nơ-ron, thường là U-Net, sẽ được huấn luyện để nhận diện và loại bỏ nhiễu khỏi ảnh ở mỗi bước.</a:t>
            </a:r>
          </a:p>
          <a:p>
            <a:pPr algn="l" marL="604519" indent="-302260" lvl="1">
              <a:lnSpc>
                <a:spcPts val="3919"/>
              </a:lnSpc>
              <a:spcBef>
                <a:spcPct val="0"/>
              </a:spcBef>
              <a:buFont typeface="Arial"/>
              <a:buChar char="•"/>
            </a:pPr>
            <a:r>
              <a:rPr lang="en-US" sz="2799">
                <a:solidFill>
                  <a:srgbClr val="17161C"/>
                </a:solidFill>
                <a:latin typeface="Maven Pro"/>
                <a:ea typeface="Maven Pro"/>
                <a:cs typeface="Maven Pro"/>
                <a:sym typeface="Maven Pro"/>
              </a:rPr>
              <a:t>Thay vì khôi phục ngay lập tức, mô hình sẽ từ từ loại bỏ nhiễu theo từng giai đoạn, giúp ảnh trở nên rõ nét hơn sau mỗi lần xử lý.</a:t>
            </a:r>
          </a:p>
          <a:p>
            <a:pPr algn="l" marL="604519" indent="-302260" lvl="1">
              <a:lnSpc>
                <a:spcPts val="3919"/>
              </a:lnSpc>
              <a:spcBef>
                <a:spcPct val="0"/>
              </a:spcBef>
              <a:buFont typeface="Arial"/>
              <a:buChar char="•"/>
            </a:pPr>
            <a:r>
              <a:rPr lang="en-US" sz="2799">
                <a:solidFill>
                  <a:srgbClr val="17161C"/>
                </a:solidFill>
                <a:latin typeface="Maven Pro"/>
                <a:ea typeface="Maven Pro"/>
                <a:cs typeface="Maven Pro"/>
                <a:sym typeface="Maven Pro"/>
              </a:rPr>
              <a:t>Quá trình này được lặp đi lặp lại cho đến khi ảnh được tái tạo hoàn toàn hoặc được biến đổi thành một ảnh mới dựa trên hướng dẫn đầu vào (ví dụ: văn bản mô tả).</a:t>
            </a:r>
          </a:p>
          <a:p>
            <a:pPr algn="l">
              <a:lnSpc>
                <a:spcPts val="3919"/>
              </a:lnSpc>
              <a:spcBef>
                <a:spcPct val="0"/>
              </a:spcBef>
            </a:pPr>
          </a:p>
        </p:txBody>
      </p:sp>
      <p:sp>
        <p:nvSpPr>
          <p:cNvPr name="Freeform 3" id="3"/>
          <p:cNvSpPr/>
          <p:nvPr/>
        </p:nvSpPr>
        <p:spPr>
          <a:xfrm flipH="false" flipV="false" rot="0">
            <a:off x="2288108" y="6887598"/>
            <a:ext cx="12283315" cy="2164934"/>
          </a:xfrm>
          <a:custGeom>
            <a:avLst/>
            <a:gdLst/>
            <a:ahLst/>
            <a:cxnLst/>
            <a:rect r="r" b="b" t="t" l="l"/>
            <a:pathLst>
              <a:path h="2164934" w="12283315">
                <a:moveTo>
                  <a:pt x="0" y="0"/>
                </a:moveTo>
                <a:lnTo>
                  <a:pt x="12283315" y="0"/>
                </a:lnTo>
                <a:lnTo>
                  <a:pt x="12283315" y="2164934"/>
                </a:lnTo>
                <a:lnTo>
                  <a:pt x="0" y="2164934"/>
                </a:lnTo>
                <a:lnTo>
                  <a:pt x="0" y="0"/>
                </a:lnTo>
                <a:close/>
              </a:path>
            </a:pathLst>
          </a:custGeom>
          <a:blipFill>
            <a:blip r:embed="rId2"/>
            <a:stretch>
              <a:fillRect l="0" t="0" r="0" b="0"/>
            </a:stretch>
          </a:blipFill>
        </p:spPr>
      </p:sp>
      <p:sp>
        <p:nvSpPr>
          <p:cNvPr name="TextBox 4" id="4"/>
          <p:cNvSpPr txBox="true"/>
          <p:nvPr/>
        </p:nvSpPr>
        <p:spPr>
          <a:xfrm rot="0">
            <a:off x="1028700" y="461962"/>
            <a:ext cx="13956318" cy="933450"/>
          </a:xfrm>
          <a:prstGeom prst="rect">
            <a:avLst/>
          </a:prstGeom>
        </p:spPr>
        <p:txBody>
          <a:bodyPr anchor="t" rtlCol="false" tIns="0" lIns="0" bIns="0" rIns="0">
            <a:spAutoFit/>
          </a:bodyPr>
          <a:lstStyle/>
          <a:p>
            <a:pPr algn="l">
              <a:lnSpc>
                <a:spcPts val="7200"/>
              </a:lnSpc>
            </a:pPr>
            <a:r>
              <a:rPr lang="en-US" sz="6000" b="true">
                <a:solidFill>
                  <a:srgbClr val="17161C"/>
                </a:solidFill>
                <a:latin typeface="Maven Pro Bold"/>
                <a:ea typeface="Maven Pro Bold"/>
                <a:cs typeface="Maven Pro Bold"/>
                <a:sym typeface="Maven Pro Bold"/>
              </a:rPr>
              <a:t>Nguyên Lý Hoạt Động</a:t>
            </a:r>
          </a:p>
        </p:txBody>
      </p:sp>
      <p:sp>
        <p:nvSpPr>
          <p:cNvPr name="TextBox 5" id="5"/>
          <p:cNvSpPr txBox="true"/>
          <p:nvPr/>
        </p:nvSpPr>
        <p:spPr>
          <a:xfrm rot="0">
            <a:off x="1028700" y="1752987"/>
            <a:ext cx="12551142" cy="556895"/>
          </a:xfrm>
          <a:prstGeom prst="rect">
            <a:avLst/>
          </a:prstGeom>
        </p:spPr>
        <p:txBody>
          <a:bodyPr anchor="t" rtlCol="false" tIns="0" lIns="0" bIns="0" rIns="0">
            <a:spAutoFit/>
          </a:bodyPr>
          <a:lstStyle/>
          <a:p>
            <a:pPr algn="l">
              <a:lnSpc>
                <a:spcPts val="4479"/>
              </a:lnSpc>
            </a:pPr>
            <a:r>
              <a:rPr lang="en-US" sz="3199" b="true">
                <a:solidFill>
                  <a:srgbClr val="17161C"/>
                </a:solidFill>
                <a:latin typeface="Maven Pro Bold"/>
                <a:ea typeface="Maven Pro Bold"/>
                <a:cs typeface="Maven Pro Bold"/>
                <a:sym typeface="Maven Pro Bold"/>
              </a:rPr>
              <a:t>2. Reverse Diffusion (Quá trình khôi phục - Loại bỏ nhiễu)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35176" y="-9525"/>
            <a:ext cx="7018883" cy="3667125"/>
          </a:xfrm>
          <a:prstGeom prst="rect">
            <a:avLst/>
          </a:prstGeom>
        </p:spPr>
        <p:txBody>
          <a:bodyPr anchor="t" rtlCol="false" tIns="0" lIns="0" bIns="0" rIns="0">
            <a:spAutoFit/>
          </a:bodyPr>
          <a:lstStyle/>
          <a:p>
            <a:pPr algn="ctr">
              <a:lnSpc>
                <a:spcPts val="7200"/>
              </a:lnSpc>
              <a:spcBef>
                <a:spcPct val="0"/>
              </a:spcBef>
            </a:pPr>
            <a:r>
              <a:rPr lang="en-US" sz="6000">
                <a:solidFill>
                  <a:srgbClr val="000000"/>
                </a:solidFill>
                <a:latin typeface="Aileron Heavy"/>
                <a:ea typeface="Aileron Heavy"/>
                <a:cs typeface="Aileron Heavy"/>
                <a:sym typeface="Aileron Heavy"/>
              </a:rPr>
              <a:t>U-Net Architecture </a:t>
            </a:r>
          </a:p>
          <a:p>
            <a:pPr algn="l">
              <a:lnSpc>
                <a:spcPts val="7200"/>
              </a:lnSpc>
              <a:spcBef>
                <a:spcPct val="0"/>
              </a:spcBef>
            </a:pPr>
          </a:p>
          <a:p>
            <a:pPr algn="l">
              <a:lnSpc>
                <a:spcPts val="7200"/>
              </a:lnSpc>
            </a:pPr>
          </a:p>
          <a:p>
            <a:pPr algn="l">
              <a:lnSpc>
                <a:spcPts val="7200"/>
              </a:lnSpc>
              <a:spcBef>
                <a:spcPct val="0"/>
              </a:spcBef>
            </a:pPr>
          </a:p>
        </p:txBody>
      </p:sp>
      <p:sp>
        <p:nvSpPr>
          <p:cNvPr name="Freeform 3" id="3"/>
          <p:cNvSpPr/>
          <p:nvPr/>
        </p:nvSpPr>
        <p:spPr>
          <a:xfrm flipH="false" flipV="false" rot="0">
            <a:off x="3663309" y="5923746"/>
            <a:ext cx="10362619" cy="4119141"/>
          </a:xfrm>
          <a:custGeom>
            <a:avLst/>
            <a:gdLst/>
            <a:ahLst/>
            <a:cxnLst/>
            <a:rect r="r" b="b" t="t" l="l"/>
            <a:pathLst>
              <a:path h="4119141" w="10362619">
                <a:moveTo>
                  <a:pt x="0" y="0"/>
                </a:moveTo>
                <a:lnTo>
                  <a:pt x="10362619" y="0"/>
                </a:lnTo>
                <a:lnTo>
                  <a:pt x="10362619" y="4119141"/>
                </a:lnTo>
                <a:lnTo>
                  <a:pt x="0" y="4119141"/>
                </a:lnTo>
                <a:lnTo>
                  <a:pt x="0" y="0"/>
                </a:lnTo>
                <a:close/>
              </a:path>
            </a:pathLst>
          </a:custGeom>
          <a:blipFill>
            <a:blip r:embed="rId2"/>
            <a:stretch>
              <a:fillRect l="0" t="0" r="0" b="0"/>
            </a:stretch>
          </a:blipFill>
        </p:spPr>
      </p:sp>
      <p:sp>
        <p:nvSpPr>
          <p:cNvPr name="TextBox 4" id="4"/>
          <p:cNvSpPr txBox="true"/>
          <p:nvPr/>
        </p:nvSpPr>
        <p:spPr>
          <a:xfrm rot="0">
            <a:off x="364659" y="1049033"/>
            <a:ext cx="17923341" cy="5035559"/>
          </a:xfrm>
          <a:prstGeom prst="rect">
            <a:avLst/>
          </a:prstGeom>
        </p:spPr>
        <p:txBody>
          <a:bodyPr anchor="t" rtlCol="false" tIns="0" lIns="0" bIns="0" rIns="0">
            <a:spAutoFit/>
          </a:bodyPr>
          <a:lstStyle/>
          <a:p>
            <a:pPr algn="l">
              <a:lnSpc>
                <a:spcPts val="3324"/>
              </a:lnSpc>
            </a:pPr>
            <a:r>
              <a:rPr lang="en-US" sz="2374" b="true">
                <a:solidFill>
                  <a:srgbClr val="000000"/>
                </a:solidFill>
                <a:latin typeface="Maven Pro Bold"/>
                <a:ea typeface="Maven Pro Bold"/>
                <a:cs typeface="Maven Pro Bold"/>
                <a:sym typeface="Maven Pro Bold"/>
              </a:rPr>
              <a:t>U-Net là gì?</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Một kiến trúc mạng nơ-ron hình chữ U, ban đầu được thiết kế cho phân đoạn ảnh y tế.</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Trong Diffusion Model: Dùng để dự đoán nhiễu trong quá trình lan truyền ngược.</a:t>
            </a:r>
          </a:p>
          <a:p>
            <a:pPr algn="l">
              <a:lnSpc>
                <a:spcPts val="3324"/>
              </a:lnSpc>
            </a:pPr>
            <a:r>
              <a:rPr lang="en-US" sz="2374" b="true">
                <a:solidFill>
                  <a:srgbClr val="000000"/>
                </a:solidFill>
                <a:latin typeface="Maven Pro Bold"/>
                <a:ea typeface="Maven Pro Bold"/>
                <a:cs typeface="Maven Pro Bold"/>
                <a:sym typeface="Maven Pro Bold"/>
              </a:rPr>
              <a:t>Cấu trúc U-Net:</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Encoder (</a:t>
            </a:r>
            <a:r>
              <a:rPr lang="en-US" sz="2374">
                <a:solidFill>
                  <a:srgbClr val="000000"/>
                </a:solidFill>
                <a:latin typeface="Maven Pro"/>
                <a:ea typeface="Maven Pro"/>
                <a:cs typeface="Maven Pro"/>
                <a:sym typeface="Maven Pro"/>
              </a:rPr>
              <a:t>Thu hẹp): Các tầng convolution + pooling để giảm kích thước không gian, tăng chiều sâu đặc trưng.</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Bottleneck: Tầng trung gian, chứa thông tin tối đa.</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Decoder (Mở rộng): Các tầng upsampling + convolution để khôi phục kích thước ban đầu, kết hợp "skip connections" từ encoder.</a:t>
            </a:r>
          </a:p>
          <a:p>
            <a:pPr algn="l">
              <a:lnSpc>
                <a:spcPts val="3324"/>
              </a:lnSpc>
            </a:pPr>
            <a:r>
              <a:rPr lang="en-US" sz="2374" b="true">
                <a:solidFill>
                  <a:srgbClr val="000000"/>
                </a:solidFill>
                <a:latin typeface="Maven Pro Bold"/>
                <a:ea typeface="Maven Pro Bold"/>
                <a:cs typeface="Maven Pro Bold"/>
                <a:sym typeface="Maven Pro Bold"/>
              </a:rPr>
              <a:t>LoRA layer:</a:t>
            </a:r>
          </a:p>
          <a:p>
            <a:pPr algn="l" marL="512687" indent="-256343" lvl="1">
              <a:lnSpc>
                <a:spcPts val="3324"/>
              </a:lnSpc>
              <a:buFont typeface="Arial"/>
              <a:buChar char="•"/>
            </a:pPr>
            <a:r>
              <a:rPr lang="en-US" sz="2374">
                <a:solidFill>
                  <a:srgbClr val="000000"/>
                </a:solidFill>
                <a:latin typeface="Maven Pro"/>
                <a:ea typeface="Maven Pro"/>
                <a:cs typeface="Maven Pro"/>
                <a:sym typeface="Maven Pro"/>
              </a:rPr>
              <a:t>M</a:t>
            </a:r>
            <a:r>
              <a:rPr lang="en-US" sz="2374">
                <a:solidFill>
                  <a:srgbClr val="000000"/>
                </a:solidFill>
                <a:latin typeface="Maven Pro"/>
                <a:ea typeface="Maven Pro"/>
                <a:cs typeface="Maven Pro"/>
                <a:sym typeface="Maven Pro"/>
              </a:rPr>
              <a:t>ột tinh chỉnh nhẹ đối với U-Net, giảm đáng kể số lượng tham số cần huấn luyện, giúp việc tinh chỉnh trở nên nhanh chóng và khả thi bằng cách tập trung vào các lớp chú ý quan trọng để căn chỉnh văn bản-hình ảnh.</a:t>
            </a:r>
          </a:p>
          <a:p>
            <a:pPr algn="l">
              <a:lnSpc>
                <a:spcPts val="332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78272" y="1453724"/>
            <a:ext cx="14964540" cy="8155674"/>
          </a:xfrm>
          <a:custGeom>
            <a:avLst/>
            <a:gdLst/>
            <a:ahLst/>
            <a:cxnLst/>
            <a:rect r="r" b="b" t="t" l="l"/>
            <a:pathLst>
              <a:path h="8155674" w="14964540">
                <a:moveTo>
                  <a:pt x="0" y="0"/>
                </a:moveTo>
                <a:lnTo>
                  <a:pt x="14964540" y="0"/>
                </a:lnTo>
                <a:lnTo>
                  <a:pt x="14964540" y="8155675"/>
                </a:lnTo>
                <a:lnTo>
                  <a:pt x="0" y="8155675"/>
                </a:lnTo>
                <a:lnTo>
                  <a:pt x="0" y="0"/>
                </a:lnTo>
                <a:close/>
              </a:path>
            </a:pathLst>
          </a:custGeom>
          <a:blipFill>
            <a:blip r:embed="rId2"/>
            <a:stretch>
              <a:fillRect l="0" t="0" r="0" b="0"/>
            </a:stretch>
          </a:blipFill>
        </p:spPr>
      </p:sp>
      <p:sp>
        <p:nvSpPr>
          <p:cNvPr name="TextBox 3" id="3"/>
          <p:cNvSpPr txBox="true"/>
          <p:nvPr/>
        </p:nvSpPr>
        <p:spPr>
          <a:xfrm rot="0">
            <a:off x="5351116" y="-9525"/>
            <a:ext cx="7018854" cy="3667125"/>
          </a:xfrm>
          <a:prstGeom prst="rect">
            <a:avLst/>
          </a:prstGeom>
        </p:spPr>
        <p:txBody>
          <a:bodyPr anchor="t" rtlCol="false" tIns="0" lIns="0" bIns="0" rIns="0">
            <a:spAutoFit/>
          </a:bodyPr>
          <a:lstStyle/>
          <a:p>
            <a:pPr algn="ctr">
              <a:lnSpc>
                <a:spcPts val="7200"/>
              </a:lnSpc>
              <a:spcBef>
                <a:spcPct val="0"/>
              </a:spcBef>
            </a:pPr>
            <a:r>
              <a:rPr lang="en-US" sz="6000">
                <a:solidFill>
                  <a:srgbClr val="000000"/>
                </a:solidFill>
                <a:latin typeface="Aileron Heavy"/>
                <a:ea typeface="Aileron Heavy"/>
                <a:cs typeface="Aileron Heavy"/>
                <a:sym typeface="Aileron Heavy"/>
              </a:rPr>
              <a:t>U-Net Architecture </a:t>
            </a:r>
          </a:p>
          <a:p>
            <a:pPr algn="l">
              <a:lnSpc>
                <a:spcPts val="7200"/>
              </a:lnSpc>
              <a:spcBef>
                <a:spcPct val="0"/>
              </a:spcBef>
            </a:pPr>
          </a:p>
          <a:p>
            <a:pPr algn="l">
              <a:lnSpc>
                <a:spcPts val="7200"/>
              </a:lnSpc>
            </a:pPr>
          </a:p>
          <a:p>
            <a:pPr algn="l">
              <a:lnSpc>
                <a:spcPts val="72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27533" y="5143500"/>
            <a:ext cx="7733714" cy="4920575"/>
          </a:xfrm>
          <a:custGeom>
            <a:avLst/>
            <a:gdLst/>
            <a:ahLst/>
            <a:cxnLst/>
            <a:rect r="r" b="b" t="t" l="l"/>
            <a:pathLst>
              <a:path h="4920575" w="7733714">
                <a:moveTo>
                  <a:pt x="0" y="0"/>
                </a:moveTo>
                <a:lnTo>
                  <a:pt x="7733714" y="0"/>
                </a:lnTo>
                <a:lnTo>
                  <a:pt x="7733714" y="4920575"/>
                </a:lnTo>
                <a:lnTo>
                  <a:pt x="0" y="4920575"/>
                </a:lnTo>
                <a:lnTo>
                  <a:pt x="0" y="0"/>
                </a:lnTo>
                <a:close/>
              </a:path>
            </a:pathLst>
          </a:custGeom>
          <a:blipFill>
            <a:blip r:embed="rId2"/>
            <a:stretch>
              <a:fillRect l="0" t="0" r="0" b="0"/>
            </a:stretch>
          </a:blipFill>
        </p:spPr>
      </p:sp>
      <p:sp>
        <p:nvSpPr>
          <p:cNvPr name="Freeform 3" id="3"/>
          <p:cNvSpPr/>
          <p:nvPr/>
        </p:nvSpPr>
        <p:spPr>
          <a:xfrm flipH="false" flipV="false" rot="0">
            <a:off x="322573" y="2270577"/>
            <a:ext cx="9425955" cy="1991233"/>
          </a:xfrm>
          <a:custGeom>
            <a:avLst/>
            <a:gdLst/>
            <a:ahLst/>
            <a:cxnLst/>
            <a:rect r="r" b="b" t="t" l="l"/>
            <a:pathLst>
              <a:path h="1991233" w="9425955">
                <a:moveTo>
                  <a:pt x="0" y="0"/>
                </a:moveTo>
                <a:lnTo>
                  <a:pt x="9425955" y="0"/>
                </a:lnTo>
                <a:lnTo>
                  <a:pt x="9425955" y="1991233"/>
                </a:lnTo>
                <a:lnTo>
                  <a:pt x="0" y="1991233"/>
                </a:lnTo>
                <a:lnTo>
                  <a:pt x="0" y="0"/>
                </a:lnTo>
                <a:close/>
              </a:path>
            </a:pathLst>
          </a:custGeom>
          <a:blipFill>
            <a:blip r:embed="rId3"/>
            <a:stretch>
              <a:fillRect l="0" t="0" r="0" b="0"/>
            </a:stretch>
          </a:blipFill>
        </p:spPr>
      </p:sp>
      <p:sp>
        <p:nvSpPr>
          <p:cNvPr name="TextBox 4" id="4"/>
          <p:cNvSpPr txBox="true"/>
          <p:nvPr/>
        </p:nvSpPr>
        <p:spPr>
          <a:xfrm rot="0">
            <a:off x="1300370" y="499528"/>
            <a:ext cx="15088872" cy="933450"/>
          </a:xfrm>
          <a:prstGeom prst="rect">
            <a:avLst/>
          </a:prstGeom>
        </p:spPr>
        <p:txBody>
          <a:bodyPr anchor="t" rtlCol="false" tIns="0" lIns="0" bIns="0" rIns="0">
            <a:spAutoFit/>
          </a:bodyPr>
          <a:lstStyle/>
          <a:p>
            <a:pPr algn="ctr">
              <a:lnSpc>
                <a:spcPts val="7200"/>
              </a:lnSpc>
            </a:pPr>
            <a:r>
              <a:rPr lang="en-US" sz="6000" b="true">
                <a:solidFill>
                  <a:srgbClr val="17161C"/>
                </a:solidFill>
                <a:latin typeface="Maven Pro Bold"/>
                <a:ea typeface="Maven Pro Bold"/>
                <a:cs typeface="Maven Pro Bold"/>
                <a:sym typeface="Maven Pro Bold"/>
              </a:rPr>
              <a:t>CLIP Encoder và VAE</a:t>
            </a:r>
          </a:p>
        </p:txBody>
      </p:sp>
      <p:sp>
        <p:nvSpPr>
          <p:cNvPr name="TextBox 5" id="5"/>
          <p:cNvSpPr txBox="true"/>
          <p:nvPr/>
        </p:nvSpPr>
        <p:spPr>
          <a:xfrm rot="0">
            <a:off x="10058546" y="5820193"/>
            <a:ext cx="6534786" cy="490855"/>
          </a:xfrm>
          <a:prstGeom prst="rect">
            <a:avLst/>
          </a:prstGeom>
        </p:spPr>
        <p:txBody>
          <a:bodyPr anchor="t" rtlCol="false" tIns="0" lIns="0" bIns="0" rIns="0">
            <a:spAutoFit/>
          </a:bodyPr>
          <a:lstStyle/>
          <a:p>
            <a:pPr algn="ctr">
              <a:lnSpc>
                <a:spcPts val="3919"/>
              </a:lnSpc>
              <a:spcBef>
                <a:spcPct val="0"/>
              </a:spcBef>
            </a:pPr>
            <a:r>
              <a:rPr lang="en-US" b="true" sz="2799">
                <a:solidFill>
                  <a:srgbClr val="17161C"/>
                </a:solidFill>
                <a:latin typeface="Maven Pro Bold"/>
                <a:ea typeface="Maven Pro Bold"/>
                <a:cs typeface="Maven Pro Bold"/>
                <a:sym typeface="Maven Pro Bold"/>
              </a:rPr>
              <a:t>Varia</a:t>
            </a:r>
            <a:r>
              <a:rPr lang="en-US" b="true" sz="2799">
                <a:solidFill>
                  <a:srgbClr val="17161C"/>
                </a:solidFill>
                <a:latin typeface="Maven Pro Bold"/>
                <a:ea typeface="Maven Pro Bold"/>
                <a:cs typeface="Maven Pro Bold"/>
                <a:sym typeface="Maven Pro Bold"/>
              </a:rPr>
              <a:t>tional Autoencoder (VAE) </a:t>
            </a:r>
          </a:p>
        </p:txBody>
      </p:sp>
      <p:sp>
        <p:nvSpPr>
          <p:cNvPr name="TextBox 6" id="6"/>
          <p:cNvSpPr txBox="true"/>
          <p:nvPr/>
        </p:nvSpPr>
        <p:spPr>
          <a:xfrm rot="0">
            <a:off x="10724514" y="1996829"/>
            <a:ext cx="6534786" cy="2472055"/>
          </a:xfrm>
          <a:prstGeom prst="rect">
            <a:avLst/>
          </a:prstGeom>
        </p:spPr>
        <p:txBody>
          <a:bodyPr anchor="t" rtlCol="false" tIns="0" lIns="0" bIns="0" rIns="0">
            <a:spAutoFit/>
          </a:bodyPr>
          <a:lstStyle/>
          <a:p>
            <a:pPr algn="ctr">
              <a:lnSpc>
                <a:spcPts val="3919"/>
              </a:lnSpc>
              <a:spcBef>
                <a:spcPct val="0"/>
              </a:spcBef>
            </a:pPr>
            <a:r>
              <a:rPr lang="en-US" b="true" sz="2799">
                <a:solidFill>
                  <a:srgbClr val="17161C"/>
                </a:solidFill>
                <a:latin typeface="Maven Pro Bold"/>
                <a:ea typeface="Maven Pro Bold"/>
                <a:cs typeface="Maven Pro Bold"/>
                <a:sym typeface="Maven Pro Bold"/>
              </a:rPr>
              <a:t>CLI</a:t>
            </a:r>
            <a:r>
              <a:rPr lang="en-US" b="true" sz="2799">
                <a:solidFill>
                  <a:srgbClr val="17161C"/>
                </a:solidFill>
                <a:latin typeface="Maven Pro Bold"/>
                <a:ea typeface="Maven Pro Bold"/>
                <a:cs typeface="Maven Pro Bold"/>
                <a:sym typeface="Maven Pro Bold"/>
              </a:rPr>
              <a:t>P Encoder</a:t>
            </a:r>
          </a:p>
          <a:p>
            <a:pPr algn="ctr">
              <a:lnSpc>
                <a:spcPts val="3919"/>
              </a:lnSpc>
              <a:spcBef>
                <a:spcPct val="0"/>
              </a:spcBef>
            </a:pPr>
            <a:r>
              <a:rPr lang="en-US" sz="2799">
                <a:solidFill>
                  <a:srgbClr val="17161C"/>
                </a:solidFill>
                <a:latin typeface="Maven Pro"/>
                <a:ea typeface="Maven Pro"/>
                <a:cs typeface="Maven Pro"/>
                <a:sym typeface="Maven Pro"/>
              </a:rPr>
              <a:t>Mô hình mã hóa văn bản của OpenAI, chuyển đổi văn bản thành vector ngữ nghĩa có thể liên kết với hình ảnh.</a:t>
            </a:r>
          </a:p>
          <a:p>
            <a:pPr algn="ctr">
              <a:lnSpc>
                <a:spcPts val="3919"/>
              </a:lnSpc>
              <a:spcBef>
                <a:spcPct val="0"/>
              </a:spcBef>
            </a:pPr>
          </a:p>
        </p:txBody>
      </p:sp>
      <p:sp>
        <p:nvSpPr>
          <p:cNvPr name="Freeform 7" id="7"/>
          <p:cNvSpPr/>
          <p:nvPr/>
        </p:nvSpPr>
        <p:spPr>
          <a:xfrm flipH="false" flipV="false" rot="0">
            <a:off x="9254478" y="6491128"/>
            <a:ext cx="8620174" cy="3243340"/>
          </a:xfrm>
          <a:custGeom>
            <a:avLst/>
            <a:gdLst/>
            <a:ahLst/>
            <a:cxnLst/>
            <a:rect r="r" b="b" t="t" l="l"/>
            <a:pathLst>
              <a:path h="3243340" w="8620174">
                <a:moveTo>
                  <a:pt x="0" y="0"/>
                </a:moveTo>
                <a:lnTo>
                  <a:pt x="8620174" y="0"/>
                </a:lnTo>
                <a:lnTo>
                  <a:pt x="8620174" y="3243341"/>
                </a:lnTo>
                <a:lnTo>
                  <a:pt x="0" y="3243341"/>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D9ACC">
                <a:alpha val="100000"/>
              </a:srgbClr>
            </a:gs>
            <a:gs pos="100000">
              <a:srgbClr val="38E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2148299"/>
            <a:ext cx="9144000" cy="5086350"/>
          </a:xfrm>
          <a:custGeom>
            <a:avLst/>
            <a:gdLst/>
            <a:ahLst/>
            <a:cxnLst/>
            <a:rect r="r" b="b" t="t" l="l"/>
            <a:pathLst>
              <a:path h="5086350" w="9144000">
                <a:moveTo>
                  <a:pt x="0" y="0"/>
                </a:moveTo>
                <a:lnTo>
                  <a:pt x="9144000" y="0"/>
                </a:lnTo>
                <a:lnTo>
                  <a:pt x="9144000" y="5086350"/>
                </a:lnTo>
                <a:lnTo>
                  <a:pt x="0" y="5086350"/>
                </a:lnTo>
                <a:lnTo>
                  <a:pt x="0" y="0"/>
                </a:lnTo>
                <a:close/>
              </a:path>
            </a:pathLst>
          </a:custGeom>
          <a:blipFill>
            <a:blip r:embed="rId2"/>
            <a:stretch>
              <a:fillRect l="0" t="0" r="0" b="0"/>
            </a:stretch>
          </a:blipFill>
        </p:spPr>
      </p:sp>
      <p:sp>
        <p:nvSpPr>
          <p:cNvPr name="Freeform 3" id="3"/>
          <p:cNvSpPr/>
          <p:nvPr/>
        </p:nvSpPr>
        <p:spPr>
          <a:xfrm flipH="false" flipV="false" rot="0">
            <a:off x="113378" y="1612080"/>
            <a:ext cx="8942422" cy="6158788"/>
          </a:xfrm>
          <a:custGeom>
            <a:avLst/>
            <a:gdLst/>
            <a:ahLst/>
            <a:cxnLst/>
            <a:rect r="r" b="b" t="t" l="l"/>
            <a:pathLst>
              <a:path h="6158788" w="8942422">
                <a:moveTo>
                  <a:pt x="0" y="0"/>
                </a:moveTo>
                <a:lnTo>
                  <a:pt x="8942422" y="0"/>
                </a:lnTo>
                <a:lnTo>
                  <a:pt x="8942422" y="6158787"/>
                </a:lnTo>
                <a:lnTo>
                  <a:pt x="0" y="6158787"/>
                </a:lnTo>
                <a:lnTo>
                  <a:pt x="0" y="0"/>
                </a:lnTo>
                <a:close/>
              </a:path>
            </a:pathLst>
          </a:custGeom>
          <a:blipFill>
            <a:blip r:embed="rId3"/>
            <a:stretch>
              <a:fillRect l="0" t="-1083" r="0" b="-1083"/>
            </a:stretch>
          </a:blipFill>
        </p:spPr>
      </p:sp>
      <p:sp>
        <p:nvSpPr>
          <p:cNvPr name="Freeform 4" id="4"/>
          <p:cNvSpPr/>
          <p:nvPr/>
        </p:nvSpPr>
        <p:spPr>
          <a:xfrm flipH="false" flipV="false" rot="0">
            <a:off x="202217" y="7987535"/>
            <a:ext cx="17883567" cy="1855420"/>
          </a:xfrm>
          <a:custGeom>
            <a:avLst/>
            <a:gdLst/>
            <a:ahLst/>
            <a:cxnLst/>
            <a:rect r="r" b="b" t="t" l="l"/>
            <a:pathLst>
              <a:path h="1855420" w="17883567">
                <a:moveTo>
                  <a:pt x="0" y="0"/>
                </a:moveTo>
                <a:lnTo>
                  <a:pt x="17883566" y="0"/>
                </a:lnTo>
                <a:lnTo>
                  <a:pt x="17883566" y="1855420"/>
                </a:lnTo>
                <a:lnTo>
                  <a:pt x="0" y="1855420"/>
                </a:lnTo>
                <a:lnTo>
                  <a:pt x="0" y="0"/>
                </a:lnTo>
                <a:close/>
              </a:path>
            </a:pathLst>
          </a:custGeom>
          <a:blipFill>
            <a:blip r:embed="rId4"/>
            <a:stretch>
              <a:fillRect l="0" t="0" r="0" b="0"/>
            </a:stretch>
          </a:blipFill>
        </p:spPr>
      </p:sp>
      <p:sp>
        <p:nvSpPr>
          <p:cNvPr name="TextBox 5" id="5"/>
          <p:cNvSpPr txBox="true"/>
          <p:nvPr/>
        </p:nvSpPr>
        <p:spPr>
          <a:xfrm rot="0">
            <a:off x="1019175" y="471487"/>
            <a:ext cx="15088872" cy="923925"/>
          </a:xfrm>
          <a:prstGeom prst="rect">
            <a:avLst/>
          </a:prstGeom>
        </p:spPr>
        <p:txBody>
          <a:bodyPr anchor="t" rtlCol="false" tIns="0" lIns="0" bIns="0" rIns="0">
            <a:spAutoFit/>
          </a:bodyPr>
          <a:lstStyle/>
          <a:p>
            <a:pPr algn="ctr">
              <a:lnSpc>
                <a:spcPts val="7200"/>
              </a:lnSpc>
            </a:pPr>
            <a:r>
              <a:rPr lang="en-US" sz="6000" b="true">
                <a:solidFill>
                  <a:srgbClr val="17161C"/>
                </a:solidFill>
                <a:latin typeface="Aileron Heavy Bold"/>
                <a:ea typeface="Aileron Heavy Bold"/>
                <a:cs typeface="Aileron Heavy Bold"/>
                <a:sym typeface="Aileron Heavy Bold"/>
              </a:rPr>
              <a:t>Bộ Dữ Liệu</a:t>
            </a:r>
          </a:p>
        </p:txBody>
      </p:sp>
      <p:sp>
        <p:nvSpPr>
          <p:cNvPr name="TextBox 6" id="6"/>
          <p:cNvSpPr txBox="true"/>
          <p:nvPr/>
        </p:nvSpPr>
        <p:spPr>
          <a:xfrm rot="0">
            <a:off x="416379" y="2262601"/>
            <a:ext cx="8336420" cy="4800595"/>
          </a:xfrm>
          <a:prstGeom prst="rect">
            <a:avLst/>
          </a:prstGeom>
        </p:spPr>
        <p:txBody>
          <a:bodyPr anchor="t" rtlCol="false" tIns="0" lIns="0" bIns="0" rIns="0">
            <a:spAutoFit/>
          </a:bodyPr>
          <a:lstStyle/>
          <a:p>
            <a:pPr algn="l">
              <a:lnSpc>
                <a:spcPts val="3150"/>
              </a:lnSpc>
              <a:spcBef>
                <a:spcPct val="0"/>
              </a:spcBef>
            </a:pPr>
            <a:r>
              <a:rPr lang="en-US" sz="2250">
                <a:solidFill>
                  <a:srgbClr val="17161C"/>
                </a:solidFill>
                <a:latin typeface="Maven Pro"/>
                <a:ea typeface="Maven Pro"/>
                <a:cs typeface="Maven Pro"/>
                <a:sym typeface="Maven Pro"/>
              </a:rPr>
              <a:t>Bộ dữ liệu </a:t>
            </a:r>
            <a:r>
              <a:rPr lang="en-US" b="true" sz="2250">
                <a:solidFill>
                  <a:srgbClr val="17161C"/>
                </a:solidFill>
                <a:latin typeface="Maven Pro Bold"/>
                <a:ea typeface="Maven Pro Bold"/>
                <a:cs typeface="Maven Pro Bold"/>
                <a:sym typeface="Maven Pro Bold"/>
              </a:rPr>
              <a:t>fashion_images</a:t>
            </a:r>
            <a:r>
              <a:rPr lang="en-US" sz="2250">
                <a:solidFill>
                  <a:srgbClr val="17161C"/>
                </a:solidFill>
                <a:latin typeface="Maven Pro"/>
                <a:ea typeface="Maven Pro"/>
                <a:cs typeface="Maven Pro"/>
                <a:sym typeface="Maven Pro"/>
              </a:rPr>
              <a:t> chứa 9998 hình ảnh thời trang sắc nét, độ phân giải cao, chụp từ nhiều góc độ bao gồm trước (front), sau (back), ngang (side), và toàn thân (full).</a:t>
            </a:r>
          </a:p>
          <a:p>
            <a:pPr algn="l">
              <a:lnSpc>
                <a:spcPts val="3150"/>
              </a:lnSpc>
              <a:spcBef>
                <a:spcPct val="0"/>
              </a:spcBef>
            </a:pPr>
          </a:p>
          <a:p>
            <a:pPr algn="l">
              <a:lnSpc>
                <a:spcPts val="3150"/>
              </a:lnSpc>
              <a:spcBef>
                <a:spcPct val="0"/>
              </a:spcBef>
            </a:pPr>
            <a:r>
              <a:rPr lang="en-US" sz="2250">
                <a:solidFill>
                  <a:srgbClr val="17161C"/>
                </a:solidFill>
                <a:latin typeface="Maven Pro"/>
                <a:ea typeface="Maven Pro"/>
                <a:cs typeface="Maven Pro"/>
                <a:sym typeface="Maven Pro"/>
              </a:rPr>
              <a:t>Các sản phẩm được phân loại rõ ràng thành hai nhóm:</a:t>
            </a:r>
          </a:p>
          <a:p>
            <a:pPr algn="l">
              <a:lnSpc>
                <a:spcPts val="3150"/>
              </a:lnSpc>
              <a:spcBef>
                <a:spcPct val="0"/>
              </a:spcBef>
            </a:pPr>
            <a:r>
              <a:rPr lang="en-US" b="true" sz="2250">
                <a:solidFill>
                  <a:srgbClr val="17161C"/>
                </a:solidFill>
                <a:latin typeface="Maven Pro Bold"/>
                <a:ea typeface="Maven Pro Bold"/>
                <a:cs typeface="Maven Pro Bold"/>
                <a:sym typeface="Maven Pro Bold"/>
              </a:rPr>
              <a:t>Quần áo nam (MEN</a:t>
            </a:r>
            <a:r>
              <a:rPr lang="en-US" sz="2250">
                <a:solidFill>
                  <a:srgbClr val="17161C"/>
                </a:solidFill>
                <a:latin typeface="Maven Pro"/>
                <a:ea typeface="Maven Pro"/>
                <a:cs typeface="Maven Pro"/>
                <a:sym typeface="Maven Pro"/>
              </a:rPr>
              <a:t>) bao gồm: Denim, Jackets_Vests, Pants, Shirts_Polos, Shorts, Sweaters, Tees_Tanks.</a:t>
            </a:r>
          </a:p>
          <a:p>
            <a:pPr algn="l">
              <a:lnSpc>
                <a:spcPts val="3150"/>
              </a:lnSpc>
              <a:spcBef>
                <a:spcPct val="0"/>
              </a:spcBef>
            </a:pPr>
            <a:r>
              <a:rPr lang="en-US" b="true" sz="2250">
                <a:solidFill>
                  <a:srgbClr val="17161C"/>
                </a:solidFill>
                <a:latin typeface="Maven Pro Bold"/>
                <a:ea typeface="Maven Pro Bold"/>
                <a:cs typeface="Maven Pro Bold"/>
                <a:sym typeface="Maven Pro Bold"/>
              </a:rPr>
              <a:t>Quần áo nữ (WOMEN)</a:t>
            </a:r>
            <a:r>
              <a:rPr lang="en-US" sz="2250">
                <a:solidFill>
                  <a:srgbClr val="17161C"/>
                </a:solidFill>
                <a:latin typeface="Maven Pro"/>
                <a:ea typeface="Maven Pro"/>
                <a:cs typeface="Maven Pro"/>
                <a:sym typeface="Maven Pro"/>
              </a:rPr>
              <a:t> bao gồm: Tees_Tanks, Sweaters, Pants, Dresses, Cardigans, Blouses_Shirts.</a:t>
            </a:r>
          </a:p>
          <a:p>
            <a:pPr algn="l">
              <a:lnSpc>
                <a:spcPts val="3150"/>
              </a:lnSpc>
              <a:spcBef>
                <a:spcPct val="0"/>
              </a:spcBef>
            </a:pPr>
            <a:r>
              <a:rPr lang="en-US" sz="2250">
                <a:solidFill>
                  <a:srgbClr val="17161C"/>
                </a:solidFill>
                <a:latin typeface="Maven Pro"/>
                <a:ea typeface="Maven Pro"/>
                <a:cs typeface="Maven Pro"/>
                <a:sym typeface="Maven Pro"/>
              </a:rPr>
              <a:t>Mỗi sản phẩm đi kèm nhiều nhãn danh mục chi tiết và metadata ở định dạng JSON đã được chuyển qua CSV, với cấu trúc dữ liệu được tổ chức tốt theo mã sản phẩm.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DAGoplcHQ14</dc:identifier>
  <dcterms:modified xsi:type="dcterms:W3CDTF">2011-08-01T06:04:30Z</dcterms:modified>
  <cp:revision>1</cp:revision>
  <dc:title>ComputerVision_CK</dc:title>
</cp:coreProperties>
</file>